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3"/>
    <p:sldMasterId id="2147484770" r:id="rId4"/>
    <p:sldMasterId id="2147484784" r:id="rId5"/>
  </p:sldMasterIdLst>
  <p:notesMasterIdLst>
    <p:notesMasterId r:id="rId27"/>
  </p:notesMasterIdLst>
  <p:handoutMasterIdLst>
    <p:handoutMasterId r:id="rId28"/>
  </p:handoutMasterIdLst>
  <p:sldIdLst>
    <p:sldId id="687" r:id="rId6"/>
    <p:sldId id="858" r:id="rId7"/>
    <p:sldId id="874" r:id="rId8"/>
    <p:sldId id="866" r:id="rId9"/>
    <p:sldId id="868" r:id="rId10"/>
    <p:sldId id="875" r:id="rId11"/>
    <p:sldId id="876" r:id="rId12"/>
    <p:sldId id="877" r:id="rId13"/>
    <p:sldId id="878" r:id="rId14"/>
    <p:sldId id="870" r:id="rId15"/>
    <p:sldId id="871" r:id="rId16"/>
    <p:sldId id="879" r:id="rId17"/>
    <p:sldId id="880" r:id="rId18"/>
    <p:sldId id="881" r:id="rId19"/>
    <p:sldId id="864" r:id="rId20"/>
    <p:sldId id="867" r:id="rId21"/>
    <p:sldId id="857" r:id="rId22"/>
    <p:sldId id="859" r:id="rId23"/>
    <p:sldId id="861" r:id="rId24"/>
    <p:sldId id="863" r:id="rId25"/>
    <p:sldId id="843" r:id="rId26"/>
  </p:sldIdLst>
  <p:sldSz cx="12192000" cy="6858000"/>
  <p:notesSz cx="6797675" cy="9874250"/>
  <p:embeddedFontLst>
    <p:embeddedFont>
      <p:font typeface="Wingdings 3" panose="05040102010807070707" pitchFamily="18" charset="2"/>
      <p:regular r:id="rId29"/>
    </p:embeddedFont>
    <p:embeddedFont>
      <p:font typeface="Webdings" panose="05030102010509060703" pitchFamily="18" charset="2"/>
      <p:regular r:id="rId30"/>
    </p:embeddedFont>
  </p:embeddedFontLst>
  <p:defaultTextStyle>
    <a:defPPr>
      <a:defRPr lang="en-US"/>
    </a:defPPr>
    <a:lvl1pPr algn="l" rtl="0" eaLnBrk="0" fontAlgn="base" hangingPunct="0">
      <a:spcBef>
        <a:spcPct val="0"/>
      </a:spcBef>
      <a:spcAft>
        <a:spcPct val="0"/>
      </a:spcAft>
      <a:defRPr sz="900" kern="1200">
        <a:solidFill>
          <a:schemeClr val="tx1"/>
        </a:solidFill>
        <a:latin typeface="Arial" charset="0"/>
        <a:ea typeface="+mn-ea"/>
        <a:cs typeface="Arial" charset="0"/>
      </a:defRPr>
    </a:lvl1pPr>
    <a:lvl2pPr marL="457200" algn="l" rtl="0" eaLnBrk="0" fontAlgn="base" hangingPunct="0">
      <a:spcBef>
        <a:spcPct val="0"/>
      </a:spcBef>
      <a:spcAft>
        <a:spcPct val="0"/>
      </a:spcAft>
      <a:defRPr sz="900" kern="1200">
        <a:solidFill>
          <a:schemeClr val="tx1"/>
        </a:solidFill>
        <a:latin typeface="Arial" charset="0"/>
        <a:ea typeface="+mn-ea"/>
        <a:cs typeface="Arial" charset="0"/>
      </a:defRPr>
    </a:lvl2pPr>
    <a:lvl3pPr marL="914400" algn="l" rtl="0" eaLnBrk="0" fontAlgn="base" hangingPunct="0">
      <a:spcBef>
        <a:spcPct val="0"/>
      </a:spcBef>
      <a:spcAft>
        <a:spcPct val="0"/>
      </a:spcAft>
      <a:defRPr sz="900" kern="1200">
        <a:solidFill>
          <a:schemeClr val="tx1"/>
        </a:solidFill>
        <a:latin typeface="Arial" charset="0"/>
        <a:ea typeface="+mn-ea"/>
        <a:cs typeface="Arial" charset="0"/>
      </a:defRPr>
    </a:lvl3pPr>
    <a:lvl4pPr marL="1371600" algn="l" rtl="0" eaLnBrk="0" fontAlgn="base" hangingPunct="0">
      <a:spcBef>
        <a:spcPct val="0"/>
      </a:spcBef>
      <a:spcAft>
        <a:spcPct val="0"/>
      </a:spcAft>
      <a:defRPr sz="900" kern="1200">
        <a:solidFill>
          <a:schemeClr val="tx1"/>
        </a:solidFill>
        <a:latin typeface="Arial" charset="0"/>
        <a:ea typeface="+mn-ea"/>
        <a:cs typeface="Arial" charset="0"/>
      </a:defRPr>
    </a:lvl4pPr>
    <a:lvl5pPr marL="1828800" algn="l" rtl="0" eaLnBrk="0" fontAlgn="base" hangingPunct="0">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560" userDrawn="1">
          <p15:clr>
            <a:srgbClr val="A4A3A4"/>
          </p15:clr>
        </p15:guide>
        <p15:guide id="2" orient="horz" pos="752" userDrawn="1">
          <p15:clr>
            <a:srgbClr val="A4A3A4"/>
          </p15:clr>
        </p15:guide>
        <p15:guide id="3" orient="horz" pos="1932" userDrawn="1">
          <p15:clr>
            <a:srgbClr val="A4A3A4"/>
          </p15:clr>
        </p15:guide>
        <p15:guide id="4" pos="3840" userDrawn="1">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B9DCD3"/>
    <a:srgbClr val="E8E8EF"/>
    <a:srgbClr val="CDCDDE"/>
    <a:srgbClr val="F1FAF5"/>
    <a:srgbClr val="5DC593"/>
    <a:srgbClr val="054569"/>
    <a:srgbClr val="41484E"/>
    <a:srgbClr val="EFF0F1"/>
    <a:srgbClr val="04B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3" autoAdjust="0"/>
    <p:restoredTop sz="96433" autoAdjust="0"/>
  </p:normalViewPr>
  <p:slideViewPr>
    <p:cSldViewPr snapToGrid="0">
      <p:cViewPr>
        <p:scale>
          <a:sx n="124" d="100"/>
          <a:sy n="124" d="100"/>
        </p:scale>
        <p:origin x="-108" y="102"/>
      </p:cViewPr>
      <p:guideLst>
        <p:guide orient="horz" pos="560"/>
        <p:guide orient="horz" pos="752"/>
        <p:guide orient="horz" pos="1932"/>
        <p:guide pos="3840"/>
      </p:guideLst>
    </p:cSldViewPr>
  </p:slideViewPr>
  <p:outlineViewPr>
    <p:cViewPr>
      <p:scale>
        <a:sx n="25" d="100"/>
        <a:sy n="25" d="100"/>
      </p:scale>
      <p:origin x="0" y="0"/>
    </p:cViewPr>
  </p:outlineViewPr>
  <p:notesTextViewPr>
    <p:cViewPr>
      <p:scale>
        <a:sx n="3" d="2"/>
        <a:sy n="3" d="2"/>
      </p:scale>
      <p:origin x="0" y="0"/>
    </p:cViewPr>
  </p:notesTextViewPr>
  <p:sorterViewPr>
    <p:cViewPr>
      <p:scale>
        <a:sx n="40" d="100"/>
        <a:sy n="40" d="100"/>
      </p:scale>
      <p:origin x="0" y="0"/>
    </p:cViewPr>
  </p:sorterViewPr>
  <p:notesViewPr>
    <p:cSldViewPr snapToGrid="0">
      <p:cViewPr>
        <p:scale>
          <a:sx n="100" d="100"/>
          <a:sy n="100" d="100"/>
        </p:scale>
        <p:origin x="-966" y="-7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bwMode="auto">
          <a:xfrm>
            <a:off x="0" y="1"/>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Arial" charset="0"/>
                <a:cs typeface="+mn-cs"/>
              </a:defRPr>
            </a:lvl1pPr>
          </a:lstStyle>
          <a:p>
            <a:pPr>
              <a:defRPr/>
            </a:pPr>
            <a:endParaRPr lang="en-US" altLang="en-GB"/>
          </a:p>
        </p:txBody>
      </p:sp>
      <p:sp>
        <p:nvSpPr>
          <p:cNvPr id="368643" name="Rectangle 3"/>
          <p:cNvSpPr>
            <a:spLocks noGrp="1" noChangeArrowheads="1"/>
          </p:cNvSpPr>
          <p:nvPr>
            <p:ph type="dt" sz="quarter" idx="1"/>
          </p:nvPr>
        </p:nvSpPr>
        <p:spPr bwMode="auto">
          <a:xfrm>
            <a:off x="3849688" y="1"/>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Arial" charset="0"/>
                <a:cs typeface="+mn-cs"/>
              </a:defRPr>
            </a:lvl1pPr>
          </a:lstStyle>
          <a:p>
            <a:pPr>
              <a:defRPr/>
            </a:pPr>
            <a:endParaRPr lang="en-US" altLang="en-GB"/>
          </a:p>
        </p:txBody>
      </p:sp>
      <p:sp>
        <p:nvSpPr>
          <p:cNvPr id="368644" name="Rectangle 4"/>
          <p:cNvSpPr>
            <a:spLocks noGrp="1" noChangeArrowheads="1"/>
          </p:cNvSpPr>
          <p:nvPr>
            <p:ph type="ftr" sz="quarter" idx="2"/>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Arial" charset="0"/>
                <a:cs typeface="+mn-cs"/>
              </a:defRPr>
            </a:lvl1pPr>
          </a:lstStyle>
          <a:p>
            <a:pPr>
              <a:defRPr/>
            </a:pPr>
            <a:endParaRPr lang="en-US" altLang="en-GB"/>
          </a:p>
        </p:txBody>
      </p:sp>
      <p:sp>
        <p:nvSpPr>
          <p:cNvPr id="368645" name="Rectangle 5"/>
          <p:cNvSpPr>
            <a:spLocks noGrp="1" noChangeArrowheads="1"/>
          </p:cNvSpPr>
          <p:nvPr>
            <p:ph type="sldNum" sz="quarter" idx="3"/>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56F7AB-63B9-4740-9EE1-00F6319A944C}" type="slidenum">
              <a:rPr lang="en-US" altLang="en-GB"/>
              <a:pPr>
                <a:defRPr/>
              </a:pPr>
              <a:t>‹#›</a:t>
            </a:fld>
            <a:endParaRPr lang="en-US" altLang="en-GB"/>
          </a:p>
        </p:txBody>
      </p:sp>
    </p:spTree>
    <p:extLst>
      <p:ext uri="{BB962C8B-B14F-4D97-AF65-F5344CB8AC3E}">
        <p14:creationId xmlns:p14="http://schemas.microsoft.com/office/powerpoint/2010/main" val="1840389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Arial" charset="0"/>
                <a:cs typeface="+mn-cs"/>
              </a:defRPr>
            </a:lvl1pPr>
          </a:lstStyle>
          <a:p>
            <a:pPr>
              <a:defRPr/>
            </a:pPr>
            <a:endParaRPr lang="en-US" altLang="en-GB"/>
          </a:p>
        </p:txBody>
      </p:sp>
      <p:sp>
        <p:nvSpPr>
          <p:cNvPr id="5123" name="Rectangle 3"/>
          <p:cNvSpPr>
            <a:spLocks noGrp="1" noChangeArrowheads="1"/>
          </p:cNvSpPr>
          <p:nvPr>
            <p:ph type="dt" idx="1"/>
          </p:nvPr>
        </p:nvSpPr>
        <p:spPr bwMode="auto">
          <a:xfrm>
            <a:off x="3849688" y="1"/>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Arial" charset="0"/>
                <a:cs typeface="+mn-cs"/>
              </a:defRPr>
            </a:lvl1pPr>
          </a:lstStyle>
          <a:p>
            <a:pPr>
              <a:defRPr/>
            </a:pPr>
            <a:endParaRPr lang="en-US" altLang="en-GB"/>
          </a:p>
        </p:txBody>
      </p:sp>
      <p:sp>
        <p:nvSpPr>
          <p:cNvPr id="20484" name="Rectangle 4"/>
          <p:cNvSpPr>
            <a:spLocks noGrp="1" noRot="1" noChangeAspect="1" noChangeArrowheads="1" noTextEdit="1"/>
          </p:cNvSpPr>
          <p:nvPr>
            <p:ph type="sldImg" idx="2"/>
          </p:nvPr>
        </p:nvSpPr>
        <p:spPr bwMode="auto">
          <a:xfrm>
            <a:off x="107950" y="741363"/>
            <a:ext cx="658177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689243"/>
            <a:ext cx="5438775" cy="4444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GB" noProof="0"/>
              <a:t>Click to edit Master text styles</a:t>
            </a:r>
          </a:p>
          <a:p>
            <a:pPr lvl="1"/>
            <a:r>
              <a:rPr lang="en-US" altLang="en-GB" noProof="0"/>
              <a:t>Second level</a:t>
            </a:r>
          </a:p>
          <a:p>
            <a:pPr lvl="2"/>
            <a:r>
              <a:rPr lang="en-US" altLang="en-GB" noProof="0"/>
              <a:t>Third level</a:t>
            </a:r>
          </a:p>
          <a:p>
            <a:pPr lvl="3"/>
            <a:r>
              <a:rPr lang="en-US" altLang="en-GB" noProof="0"/>
              <a:t>Fourth level</a:t>
            </a:r>
          </a:p>
          <a:p>
            <a:pPr lvl="4"/>
            <a:r>
              <a:rPr lang="en-US" altLang="en-GB" noProof="0"/>
              <a:t>Fifth level</a:t>
            </a:r>
          </a:p>
        </p:txBody>
      </p:sp>
      <p:sp>
        <p:nvSpPr>
          <p:cNvPr id="5126" name="Rectangle 6"/>
          <p:cNvSpPr>
            <a:spLocks noGrp="1" noChangeArrowheads="1"/>
          </p:cNvSpPr>
          <p:nvPr>
            <p:ph type="ftr" sz="quarter" idx="4"/>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Arial" charset="0"/>
                <a:cs typeface="+mn-cs"/>
              </a:defRPr>
            </a:lvl1pPr>
          </a:lstStyle>
          <a:p>
            <a:pPr>
              <a:defRPr/>
            </a:pPr>
            <a:endParaRPr lang="en-US" altLang="en-GB"/>
          </a:p>
        </p:txBody>
      </p:sp>
      <p:sp>
        <p:nvSpPr>
          <p:cNvPr id="5127" name="Rectangle 7"/>
          <p:cNvSpPr>
            <a:spLocks noGrp="1" noChangeArrowheads="1"/>
          </p:cNvSpPr>
          <p:nvPr>
            <p:ph type="sldNum" sz="quarter" idx="5"/>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C069AD-A78E-4327-9276-C6E85573A136}" type="slidenum">
              <a:rPr lang="en-US" altLang="en-GB"/>
              <a:pPr>
                <a:defRPr/>
              </a:pPr>
              <a:t>‹#›</a:t>
            </a:fld>
            <a:endParaRPr lang="en-US" altLang="en-GB"/>
          </a:p>
        </p:txBody>
      </p:sp>
    </p:spTree>
    <p:extLst>
      <p:ext uri="{BB962C8B-B14F-4D97-AF65-F5344CB8AC3E}">
        <p14:creationId xmlns:p14="http://schemas.microsoft.com/office/powerpoint/2010/main" val="680660476"/>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50000"/>
      </a:spcBef>
      <a:spcAft>
        <a:spcPct val="0"/>
      </a:spcAft>
      <a:defRPr sz="1200" kern="1200">
        <a:solidFill>
          <a:schemeClr val="tx1"/>
        </a:solidFill>
        <a:latin typeface="Arial" charset="0"/>
        <a:ea typeface="+mn-ea"/>
        <a:cs typeface="+mn-cs"/>
      </a:defRPr>
    </a:lvl1pPr>
    <a:lvl2pPr marL="590550" indent="-228600" algn="l" rtl="0" eaLnBrk="0" fontAlgn="base" hangingPunct="0">
      <a:lnSpc>
        <a:spcPct val="90000"/>
      </a:lnSpc>
      <a:spcBef>
        <a:spcPct val="50000"/>
      </a:spcBef>
      <a:spcAft>
        <a:spcPct val="0"/>
      </a:spcAft>
      <a:buChar char="•"/>
      <a:defRPr sz="1200" kern="1200">
        <a:solidFill>
          <a:schemeClr val="tx1"/>
        </a:solidFill>
        <a:latin typeface="Arial" charset="0"/>
        <a:ea typeface="+mn-ea"/>
        <a:cs typeface="+mn-cs"/>
      </a:defRPr>
    </a:lvl2pPr>
    <a:lvl3pPr marL="1143000" indent="-228600" algn="l" rtl="0" eaLnBrk="0" fontAlgn="base" hangingPunct="0">
      <a:lnSpc>
        <a:spcPct val="90000"/>
      </a:lnSpc>
      <a:spcBef>
        <a:spcPct val="5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lnSpc>
        <a:spcPct val="90000"/>
      </a:lnSpc>
      <a:spcBef>
        <a:spcPct val="50000"/>
      </a:spcBef>
      <a:spcAft>
        <a:spcPct val="0"/>
      </a:spcAft>
      <a:buChar char="•"/>
      <a:defRPr sz="1200" kern="1200">
        <a:solidFill>
          <a:schemeClr val="tx1"/>
        </a:solidFill>
        <a:latin typeface="Arial" charset="0"/>
        <a:ea typeface="+mn-ea"/>
        <a:cs typeface="+mn-cs"/>
      </a:defRPr>
    </a:lvl4pPr>
    <a:lvl5pPr marL="2057400" indent="-228600" algn="l" rtl="0" eaLnBrk="0" fontAlgn="base" hangingPunct="0">
      <a:lnSpc>
        <a:spcPct val="90000"/>
      </a:lnSpc>
      <a:spcBef>
        <a:spcPct val="5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2C069AD-A78E-4327-9276-C6E85573A136}" type="slidenum">
              <a:rPr lang="en-US" altLang="en-GB" smtClean="0"/>
              <a:pPr>
                <a:defRPr/>
              </a:pPr>
              <a:t>1</a:t>
            </a:fld>
            <a:endParaRPr lang="en-US" altLang="en-GB" dirty="0"/>
          </a:p>
        </p:txBody>
      </p:sp>
    </p:spTree>
    <p:extLst>
      <p:ext uri="{BB962C8B-B14F-4D97-AF65-F5344CB8AC3E}">
        <p14:creationId xmlns:p14="http://schemas.microsoft.com/office/powerpoint/2010/main" val="215207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2" descr="master06_image002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9"/>
          <p:cNvSpPr txBox="1">
            <a:spLocks noChangeArrowheads="1"/>
          </p:cNvSpPr>
          <p:nvPr userDrawn="1"/>
        </p:nvSpPr>
        <p:spPr bwMode="auto">
          <a:xfrm>
            <a:off x="8017934" y="6610350"/>
            <a:ext cx="363643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r" eaLnBrk="1" hangingPunct="1">
              <a:lnSpc>
                <a:spcPct val="70000"/>
              </a:lnSpc>
              <a:spcBef>
                <a:spcPct val="50000"/>
              </a:spcBef>
              <a:defRPr/>
            </a:pPr>
            <a:r>
              <a:rPr lang="en-US" altLang="ru-RU" sz="900">
                <a:solidFill>
                  <a:srgbClr val="000000"/>
                </a:solidFill>
              </a:rPr>
              <a:t>© Корпорация Майкрософт, февраль 2003</a:t>
            </a:r>
            <a:endParaRPr lang="en-GB" altLang="ru-RU" sz="900">
              <a:solidFill>
                <a:srgbClr val="000000"/>
              </a:solidFill>
            </a:endParaRPr>
          </a:p>
        </p:txBody>
      </p:sp>
      <p:sp>
        <p:nvSpPr>
          <p:cNvPr id="154626" name="Rectangle 2"/>
          <p:cNvSpPr>
            <a:spLocks noGrp="1" noChangeArrowheads="1"/>
          </p:cNvSpPr>
          <p:nvPr>
            <p:ph type="ctrTitle"/>
          </p:nvPr>
        </p:nvSpPr>
        <p:spPr>
          <a:xfrm>
            <a:off x="4874684" y="3656013"/>
            <a:ext cx="6322483" cy="1168400"/>
          </a:xfrm>
        </p:spPr>
        <p:txBody>
          <a:bodyPr/>
          <a:lstStyle>
            <a:lvl1pPr>
              <a:defRPr sz="3200"/>
            </a:lvl1pPr>
          </a:lstStyle>
          <a:p>
            <a:r>
              <a:rPr lang="en-GB" altLang="en-GB"/>
              <a:t>Click to edit Master titlestyle</a:t>
            </a:r>
          </a:p>
        </p:txBody>
      </p:sp>
    </p:spTree>
    <p:extLst>
      <p:ext uri="{BB962C8B-B14F-4D97-AF65-F5344CB8AC3E}">
        <p14:creationId xmlns:p14="http://schemas.microsoft.com/office/powerpoint/2010/main" val="15924939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11847724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7318" y="712789"/>
            <a:ext cx="2459567" cy="5284787"/>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204384" y="712789"/>
            <a:ext cx="7179733" cy="5284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26852762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
          <p:cNvSpPr>
            <a:spLocks noGrp="1"/>
          </p:cNvSpPr>
          <p:nvPr>
            <p:ph type="ctrTitle"/>
          </p:nvPr>
        </p:nvSpPr>
        <p:spPr>
          <a:xfrm>
            <a:off x="812800" y="533401"/>
            <a:ext cx="10566400" cy="3886201"/>
          </a:xfrm>
        </p:spPr>
        <p:txBody>
          <a:bodyPr>
            <a:normAutofit/>
          </a:bodyPr>
          <a:lstStyle>
            <a:lvl1pPr algn="ctr">
              <a:defRPr sz="4800">
                <a:effectLst/>
              </a:defRPr>
            </a:lvl1pPr>
          </a:lstStyle>
          <a:p>
            <a:r>
              <a:rPr lang="en-US"/>
              <a:t>Click to edit Master title style</a:t>
            </a:r>
            <a:endParaRPr lang="en-US" dirty="0"/>
          </a:p>
        </p:txBody>
      </p:sp>
      <p:sp>
        <p:nvSpPr>
          <p:cNvPr id="3" name="Rectangle 2"/>
          <p:cNvSpPr>
            <a:spLocks noGrp="1"/>
          </p:cNvSpPr>
          <p:nvPr>
            <p:ph type="subTitle" idx="1"/>
          </p:nvPr>
        </p:nvSpPr>
        <p:spPr>
          <a:xfrm>
            <a:off x="406400" y="4800600"/>
            <a:ext cx="113792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4800" y="6553200"/>
            <a:ext cx="2844800" cy="28733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p>
        </p:txBody>
      </p:sp>
      <p:sp>
        <p:nvSpPr>
          <p:cNvPr id="5" name="Footer Placeholder 4"/>
          <p:cNvSpPr>
            <a:spLocks noGrp="1"/>
          </p:cNvSpPr>
          <p:nvPr>
            <p:ph type="ftr" sz="quarter" idx="11"/>
          </p:nvPr>
        </p:nvSpPr>
        <p:spPr>
          <a:xfrm>
            <a:off x="3860800" y="6553200"/>
            <a:ext cx="4572000" cy="28733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p>
        </p:txBody>
      </p:sp>
      <p:sp>
        <p:nvSpPr>
          <p:cNvPr id="6" name="Slide Number Placeholder 5"/>
          <p:cNvSpPr>
            <a:spLocks noGrp="1"/>
          </p:cNvSpPr>
          <p:nvPr>
            <p:ph type="sldNum" sz="quarter" idx="12"/>
          </p:nvPr>
        </p:nvSpPr>
        <p:spPr>
          <a:xfrm>
            <a:off x="9144000" y="6553200"/>
            <a:ext cx="2743200" cy="287338"/>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70000"/>
              </a:lnSpc>
              <a:spcBef>
                <a:spcPct val="50000"/>
              </a:spcBef>
              <a:defRPr/>
            </a:lvl1pPr>
          </a:lstStyle>
          <a:p>
            <a:pPr>
              <a:defRPr/>
            </a:pPr>
            <a:fld id="{601ED3FB-FD72-46B2-9B19-6B4E2DFEDA85}" type="slidenum">
              <a:rPr lang="ru-RU" altLang="ru-RU"/>
              <a:pPr>
                <a:defRPr/>
              </a:pPr>
              <a:t>‹#›</a:t>
            </a:fld>
            <a:endParaRPr lang="ru-RU" altLang="ru-RU"/>
          </a:p>
        </p:txBody>
      </p:sp>
    </p:spTree>
    <p:extLst>
      <p:ext uri="{BB962C8B-B14F-4D97-AF65-F5344CB8AC3E}">
        <p14:creationId xmlns:p14="http://schemas.microsoft.com/office/powerpoint/2010/main" val="26464844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867" y="482600"/>
            <a:ext cx="10972800" cy="863600"/>
          </a:xfrm>
        </p:spPr>
        <p:txBody>
          <a:bodyPr/>
          <a:lstStyle/>
          <a:p>
            <a:r>
              <a:rPr lang="en-US"/>
              <a:t>Click to edit Master title style</a:t>
            </a:r>
            <a:endParaRPr lang="ru-RU"/>
          </a:p>
        </p:txBody>
      </p:sp>
      <p:sp>
        <p:nvSpPr>
          <p:cNvPr id="3" name="Text Placeholder 2"/>
          <p:cNvSpPr>
            <a:spLocks noGrp="1"/>
          </p:cNvSpPr>
          <p:nvPr>
            <p:ph type="body" sz="half" idx="1"/>
          </p:nvPr>
        </p:nvSpPr>
        <p:spPr>
          <a:xfrm>
            <a:off x="609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xfrm>
            <a:off x="3860800" y="6521450"/>
            <a:ext cx="45720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p>
        </p:txBody>
      </p:sp>
      <p:sp>
        <p:nvSpPr>
          <p:cNvPr id="6" name="Rectangle 3"/>
          <p:cNvSpPr>
            <a:spLocks noGrp="1" noChangeArrowheads="1"/>
          </p:cNvSpPr>
          <p:nvPr>
            <p:ph type="sldNum" sz="quarter" idx="11"/>
          </p:nvPr>
        </p:nvSpPr>
        <p:spPr>
          <a:xfrm>
            <a:off x="9042400" y="6521450"/>
            <a:ext cx="2844800" cy="319088"/>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70000"/>
              </a:lnSpc>
              <a:spcBef>
                <a:spcPct val="50000"/>
              </a:spcBef>
              <a:defRPr/>
            </a:lvl1pPr>
          </a:lstStyle>
          <a:p>
            <a:pPr>
              <a:defRPr/>
            </a:pPr>
            <a:fld id="{08390032-483E-42DE-A58A-BC609BD0EA17}" type="slidenum">
              <a:rPr lang="ru-RU" altLang="ru-RU"/>
              <a:pPr>
                <a:defRPr/>
              </a:pPr>
              <a:t>‹#›</a:t>
            </a:fld>
            <a:endParaRPr lang="ru-RU" altLang="ru-RU"/>
          </a:p>
        </p:txBody>
      </p:sp>
      <p:sp>
        <p:nvSpPr>
          <p:cNvPr id="7" name="Rectangle 16"/>
          <p:cNvSpPr>
            <a:spLocks noGrp="1" noChangeArrowheads="1"/>
          </p:cNvSpPr>
          <p:nvPr>
            <p:ph type="dt" sz="half" idx="12"/>
          </p:nvPr>
        </p:nvSpPr>
        <p:spPr>
          <a:xfrm>
            <a:off x="304800" y="6521450"/>
            <a:ext cx="28448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p>
        </p:txBody>
      </p:sp>
    </p:spTree>
    <p:extLst>
      <p:ext uri="{BB962C8B-B14F-4D97-AF65-F5344CB8AC3E}">
        <p14:creationId xmlns:p14="http://schemas.microsoft.com/office/powerpoint/2010/main" val="16321653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2" descr="master06_image002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9"/>
          <p:cNvSpPr txBox="1">
            <a:spLocks noChangeArrowheads="1"/>
          </p:cNvSpPr>
          <p:nvPr userDrawn="1"/>
        </p:nvSpPr>
        <p:spPr bwMode="auto">
          <a:xfrm>
            <a:off x="8017934" y="6610350"/>
            <a:ext cx="363643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r" eaLnBrk="1" hangingPunct="1">
              <a:lnSpc>
                <a:spcPct val="70000"/>
              </a:lnSpc>
              <a:spcBef>
                <a:spcPct val="50000"/>
              </a:spcBef>
              <a:defRPr/>
            </a:pPr>
            <a:r>
              <a:rPr lang="en-US" altLang="ru-RU" sz="900">
                <a:solidFill>
                  <a:srgbClr val="000000"/>
                </a:solidFill>
              </a:rPr>
              <a:t>© Корпорация Майкрософт, февраль 2003</a:t>
            </a:r>
            <a:endParaRPr lang="en-GB" altLang="ru-RU" sz="900">
              <a:solidFill>
                <a:srgbClr val="000000"/>
              </a:solidFill>
            </a:endParaRPr>
          </a:p>
        </p:txBody>
      </p:sp>
      <p:sp>
        <p:nvSpPr>
          <p:cNvPr id="154626" name="Rectangle 2"/>
          <p:cNvSpPr>
            <a:spLocks noGrp="1" noChangeArrowheads="1"/>
          </p:cNvSpPr>
          <p:nvPr>
            <p:ph type="ctrTitle"/>
          </p:nvPr>
        </p:nvSpPr>
        <p:spPr>
          <a:xfrm>
            <a:off x="4874684" y="3656013"/>
            <a:ext cx="6322483" cy="1168400"/>
          </a:xfrm>
        </p:spPr>
        <p:txBody>
          <a:bodyPr/>
          <a:lstStyle>
            <a:lvl1pPr>
              <a:defRPr sz="3200"/>
            </a:lvl1pPr>
          </a:lstStyle>
          <a:p>
            <a:r>
              <a:rPr lang="en-GB" altLang="en-GB"/>
              <a:t>Click to edit Master titlestyle</a:t>
            </a:r>
          </a:p>
        </p:txBody>
      </p:sp>
    </p:spTree>
    <p:extLst>
      <p:ext uri="{BB962C8B-B14F-4D97-AF65-F5344CB8AC3E}">
        <p14:creationId xmlns:p14="http://schemas.microsoft.com/office/powerpoint/2010/main" val="33704713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960649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665471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217085" y="1827213"/>
            <a:ext cx="4785783"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206067" y="1827213"/>
            <a:ext cx="4787900"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2753064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26753415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val="1844250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817943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72336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63840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23643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7619886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7318" y="712789"/>
            <a:ext cx="2459567" cy="5284787"/>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204384" y="712789"/>
            <a:ext cx="7179733" cy="5284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7089645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867" y="482600"/>
            <a:ext cx="10972800" cy="863600"/>
          </a:xfrm>
        </p:spPr>
        <p:txBody>
          <a:bodyPr/>
          <a:lstStyle/>
          <a:p>
            <a:r>
              <a:rPr lang="en-US"/>
              <a:t>Click to edit Master title style</a:t>
            </a:r>
            <a:endParaRPr lang="ru-RU"/>
          </a:p>
        </p:txBody>
      </p:sp>
      <p:sp>
        <p:nvSpPr>
          <p:cNvPr id="3" name="Text Placeholder 2"/>
          <p:cNvSpPr>
            <a:spLocks noGrp="1"/>
          </p:cNvSpPr>
          <p:nvPr>
            <p:ph type="body" sz="half" idx="1"/>
          </p:nvPr>
        </p:nvSpPr>
        <p:spPr>
          <a:xfrm>
            <a:off x="609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xfrm>
            <a:off x="3860800" y="6521450"/>
            <a:ext cx="45720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solidFill>
                <a:srgbClr val="000000"/>
              </a:solidFill>
            </a:endParaRPr>
          </a:p>
        </p:txBody>
      </p:sp>
      <p:sp>
        <p:nvSpPr>
          <p:cNvPr id="6" name="Rectangle 3"/>
          <p:cNvSpPr>
            <a:spLocks noGrp="1" noChangeArrowheads="1"/>
          </p:cNvSpPr>
          <p:nvPr>
            <p:ph type="sldNum" sz="quarter" idx="11"/>
          </p:nvPr>
        </p:nvSpPr>
        <p:spPr>
          <a:xfrm>
            <a:off x="9042400" y="6521450"/>
            <a:ext cx="2844800" cy="319088"/>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70000"/>
              </a:lnSpc>
              <a:spcBef>
                <a:spcPct val="50000"/>
              </a:spcBef>
              <a:defRPr/>
            </a:lvl1pPr>
          </a:lstStyle>
          <a:p>
            <a:pPr>
              <a:defRPr/>
            </a:pPr>
            <a:fld id="{83F0A77D-27D2-45F7-8498-5FE06F118F0F}"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xfrm>
            <a:off x="304800" y="6521450"/>
            <a:ext cx="28448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solidFill>
                <a:srgbClr val="000000"/>
              </a:solidFill>
            </a:endParaRPr>
          </a:p>
        </p:txBody>
      </p:sp>
    </p:spTree>
    <p:extLst>
      <p:ext uri="{BB962C8B-B14F-4D97-AF65-F5344CB8AC3E}">
        <p14:creationId xmlns:p14="http://schemas.microsoft.com/office/powerpoint/2010/main" val="34415965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2" descr="master06_image002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9"/>
          <p:cNvSpPr txBox="1">
            <a:spLocks noChangeArrowheads="1"/>
          </p:cNvSpPr>
          <p:nvPr userDrawn="1"/>
        </p:nvSpPr>
        <p:spPr bwMode="auto">
          <a:xfrm>
            <a:off x="8017934" y="6610350"/>
            <a:ext cx="363643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r" eaLnBrk="1" hangingPunct="1">
              <a:lnSpc>
                <a:spcPct val="70000"/>
              </a:lnSpc>
              <a:spcBef>
                <a:spcPct val="50000"/>
              </a:spcBef>
              <a:defRPr/>
            </a:pPr>
            <a:r>
              <a:rPr lang="en-US" altLang="ru-RU" sz="900">
                <a:solidFill>
                  <a:srgbClr val="000000"/>
                </a:solidFill>
              </a:rPr>
              <a:t>© Корпорация Майкрософт, февраль 2003</a:t>
            </a:r>
            <a:endParaRPr lang="en-GB" altLang="ru-RU" sz="900">
              <a:solidFill>
                <a:srgbClr val="000000"/>
              </a:solidFill>
            </a:endParaRPr>
          </a:p>
        </p:txBody>
      </p:sp>
      <p:sp>
        <p:nvSpPr>
          <p:cNvPr id="154626" name="Rectangle 2"/>
          <p:cNvSpPr>
            <a:spLocks noGrp="1" noChangeArrowheads="1"/>
          </p:cNvSpPr>
          <p:nvPr>
            <p:ph type="ctrTitle"/>
          </p:nvPr>
        </p:nvSpPr>
        <p:spPr>
          <a:xfrm>
            <a:off x="4874684" y="3656013"/>
            <a:ext cx="6322483" cy="1168400"/>
          </a:xfrm>
        </p:spPr>
        <p:txBody>
          <a:bodyPr/>
          <a:lstStyle>
            <a:lvl1pPr>
              <a:defRPr sz="3200"/>
            </a:lvl1pPr>
          </a:lstStyle>
          <a:p>
            <a:r>
              <a:rPr lang="en-GB" altLang="en-GB"/>
              <a:t>Click to edit Master titlestyle</a:t>
            </a:r>
          </a:p>
        </p:txBody>
      </p:sp>
    </p:spTree>
    <p:extLst>
      <p:ext uri="{BB962C8B-B14F-4D97-AF65-F5344CB8AC3E}">
        <p14:creationId xmlns:p14="http://schemas.microsoft.com/office/powerpoint/2010/main" val="42654287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42748095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919318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217085" y="1827213"/>
            <a:ext cx="4785783"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206067" y="1827213"/>
            <a:ext cx="4787900"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40440038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17500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7779034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val="38036552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95821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08633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6585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31563866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7318" y="712789"/>
            <a:ext cx="2459567" cy="5284787"/>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204384" y="712789"/>
            <a:ext cx="7179733" cy="5284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6732604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867" y="482600"/>
            <a:ext cx="10972800" cy="863600"/>
          </a:xfrm>
        </p:spPr>
        <p:txBody>
          <a:bodyPr/>
          <a:lstStyle/>
          <a:p>
            <a:r>
              <a:rPr lang="en-US"/>
              <a:t>Click to edit Master title style</a:t>
            </a:r>
            <a:endParaRPr lang="ru-RU"/>
          </a:p>
        </p:txBody>
      </p:sp>
      <p:sp>
        <p:nvSpPr>
          <p:cNvPr id="3" name="Text Placeholder 2"/>
          <p:cNvSpPr>
            <a:spLocks noGrp="1"/>
          </p:cNvSpPr>
          <p:nvPr>
            <p:ph type="body" sz="half" idx="1"/>
          </p:nvPr>
        </p:nvSpPr>
        <p:spPr>
          <a:xfrm>
            <a:off x="609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498600"/>
            <a:ext cx="53848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xfrm>
            <a:off x="3860800" y="6521450"/>
            <a:ext cx="45720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solidFill>
                <a:srgbClr val="000000"/>
              </a:solidFill>
            </a:endParaRPr>
          </a:p>
        </p:txBody>
      </p:sp>
      <p:sp>
        <p:nvSpPr>
          <p:cNvPr id="6" name="Rectangle 3"/>
          <p:cNvSpPr>
            <a:spLocks noGrp="1" noChangeArrowheads="1"/>
          </p:cNvSpPr>
          <p:nvPr>
            <p:ph type="sldNum" sz="quarter" idx="11"/>
          </p:nvPr>
        </p:nvSpPr>
        <p:spPr>
          <a:xfrm>
            <a:off x="9042400" y="6521450"/>
            <a:ext cx="2844800" cy="319088"/>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70000"/>
              </a:lnSpc>
              <a:spcBef>
                <a:spcPct val="50000"/>
              </a:spcBef>
              <a:defRPr/>
            </a:lvl1pPr>
          </a:lstStyle>
          <a:p>
            <a:pPr>
              <a:defRPr/>
            </a:pPr>
            <a:fld id="{83F0A77D-27D2-45F7-8498-5FE06F118F0F}"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xfrm>
            <a:off x="304800" y="6521450"/>
            <a:ext cx="2844800" cy="319088"/>
          </a:xfrm>
          <a:prstGeom prst="rect">
            <a:avLst/>
          </a:prstGeom>
        </p:spPr>
        <p:txBody>
          <a:bodyPr/>
          <a:lstStyle>
            <a:lvl1pPr eaLnBrk="1" hangingPunct="1">
              <a:lnSpc>
                <a:spcPct val="70000"/>
              </a:lnSpc>
              <a:spcBef>
                <a:spcPct val="50000"/>
              </a:spcBef>
              <a:defRPr>
                <a:latin typeface="Arial" charset="0"/>
                <a:cs typeface="+mn-cs"/>
              </a:defRPr>
            </a:lvl1pPr>
          </a:lstStyle>
          <a:p>
            <a:pPr>
              <a:defRPr/>
            </a:pPr>
            <a:endParaRPr lang="ru-RU">
              <a:solidFill>
                <a:srgbClr val="000000"/>
              </a:solidFill>
            </a:endParaRPr>
          </a:p>
        </p:txBody>
      </p:sp>
    </p:spTree>
    <p:extLst>
      <p:ext uri="{BB962C8B-B14F-4D97-AF65-F5344CB8AC3E}">
        <p14:creationId xmlns:p14="http://schemas.microsoft.com/office/powerpoint/2010/main" val="1383098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217085" y="1827213"/>
            <a:ext cx="4785783"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206067" y="1827213"/>
            <a:ext cx="4787900" cy="417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4207633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401704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val="7100571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24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84770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3211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1026" name="Picture 46" descr="master06_image002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04385" y="712788"/>
            <a:ext cx="984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title style</a:t>
            </a:r>
          </a:p>
        </p:txBody>
      </p:sp>
      <p:sp>
        <p:nvSpPr>
          <p:cNvPr id="1028" name="Rectangle 3"/>
          <p:cNvSpPr>
            <a:spLocks noGrp="1" noChangeArrowheads="1"/>
          </p:cNvSpPr>
          <p:nvPr>
            <p:ph type="body" idx="1"/>
          </p:nvPr>
        </p:nvSpPr>
        <p:spPr bwMode="auto">
          <a:xfrm>
            <a:off x="1217084" y="1827213"/>
            <a:ext cx="977688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Ikuykuyi</a:t>
            </a:r>
          </a:p>
          <a:p>
            <a:pPr lvl="3"/>
            <a:r>
              <a:rPr lang="en-GB" altLang="en-GB"/>
              <a:t>dfsfsdf</a:t>
            </a:r>
          </a:p>
        </p:txBody>
      </p:sp>
      <p:sp>
        <p:nvSpPr>
          <p:cNvPr id="1029" name="Line 26"/>
          <p:cNvSpPr>
            <a:spLocks noChangeShapeType="1"/>
          </p:cNvSpPr>
          <p:nvPr/>
        </p:nvSpPr>
        <p:spPr bwMode="auto">
          <a:xfrm>
            <a:off x="1193800" y="1252538"/>
            <a:ext cx="9855200" cy="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ru-RU" sz="900"/>
          </a:p>
        </p:txBody>
      </p:sp>
    </p:spTree>
  </p:cSld>
  <p:clrMap bg1="lt1" tx1="dk1" bg2="lt2" tx2="dk2" accent1="accent1" accent2="accent2" accent3="accent3" accent4="accent4" accent5="accent5" accent6="accent6" hlink="hlink" folHlink="folHlink"/>
  <p:sldLayoutIdLst>
    <p:sldLayoutId id="2147484754"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5" r:id="rId12"/>
    <p:sldLayoutId id="2147484756" r:id="rId13"/>
  </p:sldLayoutIdLst>
  <p:transition>
    <p:fade/>
  </p:transition>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39725" indent="-339725" algn="l" rtl="0" eaLnBrk="0" fontAlgn="base" hangingPunct="0">
        <a:lnSpc>
          <a:spcPts val="2800"/>
        </a:lnSpc>
        <a:spcBef>
          <a:spcPct val="0"/>
        </a:spcBef>
        <a:spcAft>
          <a:spcPct val="0"/>
        </a:spcAft>
        <a:buClr>
          <a:srgbClr val="FFCC00"/>
        </a:buClr>
        <a:buSzPct val="80000"/>
        <a:buFont typeface="Webdings" pitchFamily="18" charset="2"/>
        <a:buChar char="="/>
        <a:defRPr sz="2000">
          <a:solidFill>
            <a:schemeClr val="tx1"/>
          </a:solidFill>
          <a:latin typeface="+mn-lt"/>
          <a:ea typeface="+mn-ea"/>
          <a:cs typeface="+mn-cs"/>
        </a:defRPr>
      </a:lvl1pPr>
      <a:lvl2pPr marL="709613" indent="-255588" algn="l" rtl="0" eaLnBrk="0" fontAlgn="base" hangingPunct="0">
        <a:lnSpc>
          <a:spcPts val="2800"/>
        </a:lnSpc>
        <a:spcBef>
          <a:spcPct val="0"/>
        </a:spcBef>
        <a:spcAft>
          <a:spcPct val="0"/>
        </a:spcAft>
        <a:buClr>
          <a:srgbClr val="FFCC00"/>
        </a:buClr>
        <a:buSzPct val="80000"/>
        <a:buFont typeface="Webdings" pitchFamily="18" charset="2"/>
        <a:buChar char="&lt;"/>
        <a:defRPr sz="2800">
          <a:solidFill>
            <a:schemeClr val="tx1"/>
          </a:solidFill>
          <a:latin typeface="+mn-lt"/>
        </a:defRPr>
      </a:lvl2pPr>
      <a:lvl3pPr marL="1173163" indent="-273050" algn="l" rtl="0" eaLnBrk="0" fontAlgn="base" hangingPunct="0">
        <a:lnSpc>
          <a:spcPts val="2800"/>
        </a:lnSpc>
        <a:spcBef>
          <a:spcPct val="0"/>
        </a:spcBef>
        <a:spcAft>
          <a:spcPct val="0"/>
        </a:spcAft>
        <a:buClr>
          <a:srgbClr val="FFCC00"/>
        </a:buClr>
        <a:buSzPct val="80000"/>
        <a:buFont typeface="Wingdings 3" pitchFamily="18" charset="2"/>
        <a:buChar char="u"/>
        <a:defRPr sz="1600">
          <a:solidFill>
            <a:schemeClr val="tx1"/>
          </a:solidFill>
          <a:latin typeface="+mn-lt"/>
        </a:defRPr>
      </a:lvl3pPr>
      <a:lvl4pPr marL="1624013" indent="-273050" algn="l" rtl="0" eaLnBrk="0" fontAlgn="base" hangingPunct="0">
        <a:lnSpc>
          <a:spcPts val="2800"/>
        </a:lnSpc>
        <a:spcBef>
          <a:spcPct val="0"/>
        </a:spcBef>
        <a:spcAft>
          <a:spcPct val="0"/>
        </a:spcAft>
        <a:buClr>
          <a:srgbClr val="FFCC00"/>
        </a:buClr>
        <a:buSzPct val="80000"/>
        <a:buFont typeface="Wingdings 3" pitchFamily="18" charset="2"/>
        <a:buChar char="w"/>
        <a:defRPr sz="1400">
          <a:solidFill>
            <a:schemeClr val="tx1"/>
          </a:solidFill>
          <a:latin typeface="+mn-lt"/>
        </a:defRPr>
      </a:lvl4pPr>
      <a:lvl5pPr marL="3370263" indent="-228600" algn="l" rtl="0" eaLnBrk="0" fontAlgn="base" hangingPunct="0">
        <a:lnSpc>
          <a:spcPct val="90000"/>
        </a:lnSpc>
        <a:spcBef>
          <a:spcPct val="110000"/>
        </a:spcBef>
        <a:spcAft>
          <a:spcPct val="0"/>
        </a:spcAft>
        <a:buClr>
          <a:srgbClr val="568EB8"/>
        </a:buClr>
        <a:buSzPct val="90000"/>
        <a:buFont typeface="Arial" charset="0"/>
        <a:buBlip>
          <a:blip r:embed="rId16"/>
        </a:buBlip>
        <a:defRPr sz="1600">
          <a:solidFill>
            <a:schemeClr val="tx1"/>
          </a:solidFill>
          <a:latin typeface="+mn-lt"/>
        </a:defRPr>
      </a:lvl5pPr>
      <a:lvl6pPr marL="3827463" indent="-228600" algn="l" rtl="0" fontAlgn="base">
        <a:lnSpc>
          <a:spcPct val="90000"/>
        </a:lnSpc>
        <a:spcBef>
          <a:spcPct val="110000"/>
        </a:spcBef>
        <a:spcAft>
          <a:spcPct val="0"/>
        </a:spcAft>
        <a:buClr>
          <a:srgbClr val="568EB8"/>
        </a:buClr>
        <a:buSzPct val="90000"/>
        <a:buFont typeface="Arial" charset="0"/>
        <a:buBlip>
          <a:blip r:embed="rId16"/>
        </a:buBlip>
        <a:defRPr sz="1600">
          <a:solidFill>
            <a:schemeClr val="tx1"/>
          </a:solidFill>
          <a:latin typeface="+mn-lt"/>
        </a:defRPr>
      </a:lvl6pPr>
      <a:lvl7pPr marL="4284663" indent="-228600" algn="l" rtl="0" fontAlgn="base">
        <a:lnSpc>
          <a:spcPct val="90000"/>
        </a:lnSpc>
        <a:spcBef>
          <a:spcPct val="110000"/>
        </a:spcBef>
        <a:spcAft>
          <a:spcPct val="0"/>
        </a:spcAft>
        <a:buClr>
          <a:srgbClr val="568EB8"/>
        </a:buClr>
        <a:buSzPct val="90000"/>
        <a:buFont typeface="Arial" charset="0"/>
        <a:buBlip>
          <a:blip r:embed="rId16"/>
        </a:buBlip>
        <a:defRPr sz="1600">
          <a:solidFill>
            <a:schemeClr val="tx1"/>
          </a:solidFill>
          <a:latin typeface="+mn-lt"/>
        </a:defRPr>
      </a:lvl7pPr>
      <a:lvl8pPr marL="4741863" indent="-228600" algn="l" rtl="0" fontAlgn="base">
        <a:lnSpc>
          <a:spcPct val="90000"/>
        </a:lnSpc>
        <a:spcBef>
          <a:spcPct val="110000"/>
        </a:spcBef>
        <a:spcAft>
          <a:spcPct val="0"/>
        </a:spcAft>
        <a:buClr>
          <a:srgbClr val="568EB8"/>
        </a:buClr>
        <a:buSzPct val="90000"/>
        <a:buFont typeface="Arial" charset="0"/>
        <a:buBlip>
          <a:blip r:embed="rId16"/>
        </a:buBlip>
        <a:defRPr sz="1600">
          <a:solidFill>
            <a:schemeClr val="tx1"/>
          </a:solidFill>
          <a:latin typeface="+mn-lt"/>
        </a:defRPr>
      </a:lvl8pPr>
      <a:lvl9pPr marL="5199063" indent="-228600" algn="l" rtl="0" fontAlgn="base">
        <a:lnSpc>
          <a:spcPct val="90000"/>
        </a:lnSpc>
        <a:spcBef>
          <a:spcPct val="110000"/>
        </a:spcBef>
        <a:spcAft>
          <a:spcPct val="0"/>
        </a:spcAft>
        <a:buClr>
          <a:srgbClr val="568EB8"/>
        </a:buClr>
        <a:buSzPct val="90000"/>
        <a:buFont typeface="Arial" charset="0"/>
        <a:buBlip>
          <a:blip r:embed="rId16"/>
        </a:buBlip>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6" descr="master06_image002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04385" y="712788"/>
            <a:ext cx="984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title style</a:t>
            </a:r>
          </a:p>
        </p:txBody>
      </p:sp>
      <p:sp>
        <p:nvSpPr>
          <p:cNvPr id="1028" name="Rectangle 3"/>
          <p:cNvSpPr>
            <a:spLocks noGrp="1" noChangeArrowheads="1"/>
          </p:cNvSpPr>
          <p:nvPr>
            <p:ph type="body" idx="1"/>
          </p:nvPr>
        </p:nvSpPr>
        <p:spPr bwMode="auto">
          <a:xfrm>
            <a:off x="1217084" y="1827213"/>
            <a:ext cx="977688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Ikuykuyi</a:t>
            </a:r>
          </a:p>
          <a:p>
            <a:pPr lvl="3"/>
            <a:r>
              <a:rPr lang="en-GB" altLang="en-GB"/>
              <a:t>dfsfsdf</a:t>
            </a:r>
          </a:p>
        </p:txBody>
      </p:sp>
      <p:sp>
        <p:nvSpPr>
          <p:cNvPr id="1029" name="Line 26"/>
          <p:cNvSpPr>
            <a:spLocks noChangeShapeType="1"/>
          </p:cNvSpPr>
          <p:nvPr/>
        </p:nvSpPr>
        <p:spPr bwMode="auto">
          <a:xfrm>
            <a:off x="1193800" y="1252538"/>
            <a:ext cx="9855200" cy="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ru-RU" sz="900">
              <a:solidFill>
                <a:srgbClr val="000000"/>
              </a:solidFill>
            </a:endParaRPr>
          </a:p>
        </p:txBody>
      </p:sp>
    </p:spTree>
    <p:extLst>
      <p:ext uri="{BB962C8B-B14F-4D97-AF65-F5344CB8AC3E}">
        <p14:creationId xmlns:p14="http://schemas.microsoft.com/office/powerpoint/2010/main" val="241694312"/>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3" r:id="rId12"/>
  </p:sldLayoutIdLst>
  <p:transition>
    <p:fade/>
  </p:transition>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39725" indent="-339725" algn="l" rtl="0" eaLnBrk="0" fontAlgn="base" hangingPunct="0">
        <a:lnSpc>
          <a:spcPts val="2800"/>
        </a:lnSpc>
        <a:spcBef>
          <a:spcPct val="0"/>
        </a:spcBef>
        <a:spcAft>
          <a:spcPct val="0"/>
        </a:spcAft>
        <a:buClr>
          <a:srgbClr val="FFCC00"/>
        </a:buClr>
        <a:buSzPct val="80000"/>
        <a:buFont typeface="Webdings" pitchFamily="18" charset="2"/>
        <a:buChar char="="/>
        <a:defRPr sz="2000">
          <a:solidFill>
            <a:schemeClr val="tx1"/>
          </a:solidFill>
          <a:latin typeface="+mn-lt"/>
          <a:ea typeface="+mn-ea"/>
          <a:cs typeface="+mn-cs"/>
        </a:defRPr>
      </a:lvl1pPr>
      <a:lvl2pPr marL="709613" indent="-255588" algn="l" rtl="0" eaLnBrk="0" fontAlgn="base" hangingPunct="0">
        <a:lnSpc>
          <a:spcPts val="2800"/>
        </a:lnSpc>
        <a:spcBef>
          <a:spcPct val="0"/>
        </a:spcBef>
        <a:spcAft>
          <a:spcPct val="0"/>
        </a:spcAft>
        <a:buClr>
          <a:srgbClr val="FFCC00"/>
        </a:buClr>
        <a:buSzPct val="80000"/>
        <a:buFont typeface="Webdings" pitchFamily="18" charset="2"/>
        <a:buChar char="&lt;"/>
        <a:defRPr sz="2800">
          <a:solidFill>
            <a:schemeClr val="tx1"/>
          </a:solidFill>
          <a:latin typeface="+mn-lt"/>
        </a:defRPr>
      </a:lvl2pPr>
      <a:lvl3pPr marL="1173163" indent="-273050" algn="l" rtl="0" eaLnBrk="0" fontAlgn="base" hangingPunct="0">
        <a:lnSpc>
          <a:spcPts val="2800"/>
        </a:lnSpc>
        <a:spcBef>
          <a:spcPct val="0"/>
        </a:spcBef>
        <a:spcAft>
          <a:spcPct val="0"/>
        </a:spcAft>
        <a:buClr>
          <a:srgbClr val="FFCC00"/>
        </a:buClr>
        <a:buSzPct val="80000"/>
        <a:buFont typeface="Wingdings 3" pitchFamily="18" charset="2"/>
        <a:buChar char="u"/>
        <a:defRPr sz="1600">
          <a:solidFill>
            <a:schemeClr val="tx1"/>
          </a:solidFill>
          <a:latin typeface="+mn-lt"/>
        </a:defRPr>
      </a:lvl3pPr>
      <a:lvl4pPr marL="1624013" indent="-273050" algn="l" rtl="0" eaLnBrk="0" fontAlgn="base" hangingPunct="0">
        <a:lnSpc>
          <a:spcPts val="2800"/>
        </a:lnSpc>
        <a:spcBef>
          <a:spcPct val="0"/>
        </a:spcBef>
        <a:spcAft>
          <a:spcPct val="0"/>
        </a:spcAft>
        <a:buClr>
          <a:srgbClr val="FFCC00"/>
        </a:buClr>
        <a:buSzPct val="80000"/>
        <a:buFont typeface="Wingdings 3" pitchFamily="18" charset="2"/>
        <a:buChar char="w"/>
        <a:defRPr sz="1400">
          <a:solidFill>
            <a:schemeClr val="tx1"/>
          </a:solidFill>
          <a:latin typeface="+mn-lt"/>
        </a:defRPr>
      </a:lvl4pPr>
      <a:lvl5pPr marL="3370263" indent="-228600" algn="l" rtl="0" eaLnBrk="0" fontAlgn="base" hangingPunct="0">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5pPr>
      <a:lvl6pPr marL="38274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6pPr>
      <a:lvl7pPr marL="42846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7pPr>
      <a:lvl8pPr marL="47418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8pPr>
      <a:lvl9pPr marL="51990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6" descr="master06_image002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04385" y="712788"/>
            <a:ext cx="984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title style</a:t>
            </a:r>
          </a:p>
        </p:txBody>
      </p:sp>
      <p:sp>
        <p:nvSpPr>
          <p:cNvPr id="1028" name="Rectangle 3"/>
          <p:cNvSpPr>
            <a:spLocks noGrp="1" noChangeArrowheads="1"/>
          </p:cNvSpPr>
          <p:nvPr>
            <p:ph type="body" idx="1"/>
          </p:nvPr>
        </p:nvSpPr>
        <p:spPr bwMode="auto">
          <a:xfrm>
            <a:off x="1217084" y="1827213"/>
            <a:ext cx="977688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Ikuykuyi</a:t>
            </a:r>
          </a:p>
          <a:p>
            <a:pPr lvl="3"/>
            <a:r>
              <a:rPr lang="en-GB" altLang="en-GB"/>
              <a:t>dfsfsdf</a:t>
            </a:r>
          </a:p>
        </p:txBody>
      </p:sp>
      <p:sp>
        <p:nvSpPr>
          <p:cNvPr id="1029" name="Line 26"/>
          <p:cNvSpPr>
            <a:spLocks noChangeShapeType="1"/>
          </p:cNvSpPr>
          <p:nvPr/>
        </p:nvSpPr>
        <p:spPr bwMode="auto">
          <a:xfrm>
            <a:off x="1193800" y="1252538"/>
            <a:ext cx="9855200" cy="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ru-RU" sz="900">
              <a:solidFill>
                <a:srgbClr val="000000"/>
              </a:solidFill>
            </a:endParaRPr>
          </a:p>
        </p:txBody>
      </p:sp>
    </p:spTree>
    <p:extLst>
      <p:ext uri="{BB962C8B-B14F-4D97-AF65-F5344CB8AC3E}">
        <p14:creationId xmlns:p14="http://schemas.microsoft.com/office/powerpoint/2010/main" val="3785397122"/>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 id="2147484797" r:id="rId12"/>
  </p:sldLayoutIdLst>
  <p:transition>
    <p:fade/>
  </p:transition>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39725" indent="-339725" algn="l" rtl="0" eaLnBrk="0" fontAlgn="base" hangingPunct="0">
        <a:lnSpc>
          <a:spcPts val="2800"/>
        </a:lnSpc>
        <a:spcBef>
          <a:spcPct val="0"/>
        </a:spcBef>
        <a:spcAft>
          <a:spcPct val="0"/>
        </a:spcAft>
        <a:buClr>
          <a:srgbClr val="FFCC00"/>
        </a:buClr>
        <a:buSzPct val="80000"/>
        <a:buFont typeface="Webdings" pitchFamily="18" charset="2"/>
        <a:buChar char="="/>
        <a:defRPr sz="2000">
          <a:solidFill>
            <a:schemeClr val="tx1"/>
          </a:solidFill>
          <a:latin typeface="+mn-lt"/>
          <a:ea typeface="+mn-ea"/>
          <a:cs typeface="+mn-cs"/>
        </a:defRPr>
      </a:lvl1pPr>
      <a:lvl2pPr marL="709613" indent="-255588" algn="l" rtl="0" eaLnBrk="0" fontAlgn="base" hangingPunct="0">
        <a:lnSpc>
          <a:spcPts val="2800"/>
        </a:lnSpc>
        <a:spcBef>
          <a:spcPct val="0"/>
        </a:spcBef>
        <a:spcAft>
          <a:spcPct val="0"/>
        </a:spcAft>
        <a:buClr>
          <a:srgbClr val="FFCC00"/>
        </a:buClr>
        <a:buSzPct val="80000"/>
        <a:buFont typeface="Webdings" pitchFamily="18" charset="2"/>
        <a:buChar char="&lt;"/>
        <a:defRPr sz="2800">
          <a:solidFill>
            <a:schemeClr val="tx1"/>
          </a:solidFill>
          <a:latin typeface="+mn-lt"/>
        </a:defRPr>
      </a:lvl2pPr>
      <a:lvl3pPr marL="1173163" indent="-273050" algn="l" rtl="0" eaLnBrk="0" fontAlgn="base" hangingPunct="0">
        <a:lnSpc>
          <a:spcPts val="2800"/>
        </a:lnSpc>
        <a:spcBef>
          <a:spcPct val="0"/>
        </a:spcBef>
        <a:spcAft>
          <a:spcPct val="0"/>
        </a:spcAft>
        <a:buClr>
          <a:srgbClr val="FFCC00"/>
        </a:buClr>
        <a:buSzPct val="80000"/>
        <a:buFont typeface="Wingdings 3" pitchFamily="18" charset="2"/>
        <a:buChar char="u"/>
        <a:defRPr sz="1600">
          <a:solidFill>
            <a:schemeClr val="tx1"/>
          </a:solidFill>
          <a:latin typeface="+mn-lt"/>
        </a:defRPr>
      </a:lvl3pPr>
      <a:lvl4pPr marL="1624013" indent="-273050" algn="l" rtl="0" eaLnBrk="0" fontAlgn="base" hangingPunct="0">
        <a:lnSpc>
          <a:spcPts val="2800"/>
        </a:lnSpc>
        <a:spcBef>
          <a:spcPct val="0"/>
        </a:spcBef>
        <a:spcAft>
          <a:spcPct val="0"/>
        </a:spcAft>
        <a:buClr>
          <a:srgbClr val="FFCC00"/>
        </a:buClr>
        <a:buSzPct val="80000"/>
        <a:buFont typeface="Wingdings 3" pitchFamily="18" charset="2"/>
        <a:buChar char="w"/>
        <a:defRPr sz="1400">
          <a:solidFill>
            <a:schemeClr val="tx1"/>
          </a:solidFill>
          <a:latin typeface="+mn-lt"/>
        </a:defRPr>
      </a:lvl4pPr>
      <a:lvl5pPr marL="3370263" indent="-228600" algn="l" rtl="0" eaLnBrk="0" fontAlgn="base" hangingPunct="0">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5pPr>
      <a:lvl6pPr marL="38274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6pPr>
      <a:lvl7pPr marL="42846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7pPr>
      <a:lvl8pPr marL="47418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8pPr>
      <a:lvl9pPr marL="5199063" indent="-228600" algn="l" rtl="0" fontAlgn="base">
        <a:lnSpc>
          <a:spcPct val="90000"/>
        </a:lnSpc>
        <a:spcBef>
          <a:spcPct val="110000"/>
        </a:spcBef>
        <a:spcAft>
          <a:spcPct val="0"/>
        </a:spcAft>
        <a:buClr>
          <a:srgbClr val="568EB8"/>
        </a:buClr>
        <a:buSzPct val="90000"/>
        <a:buFont typeface="Arial" charset="0"/>
        <a:buBlip>
          <a:blip r:embed="rId15"/>
        </a:buBlip>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BBEED14102BC0D01A6360A9686BC83915B0CF506F26643A1CD4D218B61CF2966D005B77F473BD0C3D3A010B9621A655ED5F81A273F88B2F1N2d7L" TargetMode="External"/><Relationship Id="rId2" Type="http://schemas.openxmlformats.org/officeDocument/2006/relationships/hyperlink" Target="consultantplus://offline/ref=5E42FB0B57116989A53409CB91DABC3796801E5B146D5CBCA9CE43D54A4F73E7E21B87698DC06DB22636051170469B4A6BE5F0291F47B799s6e4L"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BBEED14102BC0D01A6360A9686BC83915B0CF506F26643A1CD4D218B61CF2966D005B77F473BD0C3D3A010B9621A655ED5F81A273F88B2F1N2d7L" TargetMode="External"/><Relationship Id="rId2" Type="http://schemas.openxmlformats.org/officeDocument/2006/relationships/hyperlink" Target="consultantplus://offline/ref=24D4EBB4B47B6D7F8EDD52CB022D66BA8C2E06CE0B791F314B21C0BAFBCDC5FC8A81C9AA74EBA35FEC2C76B95A023F036BF0ABF90ECDE439NFJ6W"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BBEED14102BC0D01A6360A9686BC83915B0CF506F26643A1CD4D218B61CF2966D005B77F473BD0C3D3A010B9621A655ED5F81A273F88B2F1N2d7L" TargetMode="External"/><Relationship Id="rId2" Type="http://schemas.openxmlformats.org/officeDocument/2006/relationships/hyperlink" Target="consultantplus://offline/ref=14AB69644BFA9A9E4EFD980364BEBD80B9871D4CD6750CF6D95C35FAD8993207DBC69244EA8653745ED5F6B6509E274E4DFDEC84BEA6C3EBt3O8W"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consultantplus://offline/ref=28F1097081B4B3171F0ACEC57B772FDBBAAC7B893B9CF8746AD7E8E23EBE684CDCDCAD1013E5E5E7DF2E83E4A967fAL" TargetMode="External"/><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 Id="rId4" Type="http://schemas.openxmlformats.org/officeDocument/2006/relationships/hyperlink" Target="consultantplus://offline/ref=5E42FB0B57116989A53409CB91DABC3796801E5B146D5CBCA9CE43D54A4F73E7E21B87698DC06DB22636051170469B4A6BE5F0291F47B799s6e4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consultantplus://offline/ref=BBEED14102BC0D01A6360A9686BC83915B0CF506F26643A1CD4D218B61CF2966D005B77F473BD0C3D3A010B9621A655ED5F81A273F88B2F1N2d7L"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BBEED14102BC0D01A6360A9686BC83915B0CF506F26643A1CD4D218B61CF2966D005B77F473BD0C3D3A010B9621A655ED5F81A273F88B2F1N2d7L" TargetMode="External"/><Relationship Id="rId2" Type="http://schemas.openxmlformats.org/officeDocument/2006/relationships/hyperlink" Target="consultantplus://offline/ref=5552BE4FBA846CAF96D793FD8CDF2DA2CE5C7D90A45872F5E999AA57345634FF3FE1D5ACD32F1043E4F410B54B98C021B951EA57360A4B4B6FmFW"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bwMode="auto">
          <a:xfrm>
            <a:off x="123567" y="0"/>
            <a:ext cx="12192000" cy="6858000"/>
          </a:xfrm>
          <a:prstGeom prst="rect">
            <a:avLst/>
          </a:prstGeom>
          <a:solidFill>
            <a:schemeClr val="tx2"/>
          </a:solidFill>
          <a:ln w="9525" cap="flat" cmpd="sng" algn="ctr">
            <a:noFill/>
            <a:prstDash val="solid"/>
            <a:round/>
            <a:headEnd type="none" w="med" len="med"/>
            <a:tailEnd type="none" w="med" len="med"/>
          </a:ln>
          <a:effectLst/>
        </p:spPr>
        <p:txBody>
          <a:bodyPr anchor="ctr"/>
          <a:lstStyle/>
          <a:p>
            <a:pPr indent="452438" eaLnBrk="1" hangingPunct="1">
              <a:lnSpc>
                <a:spcPct val="70000"/>
              </a:lnSpc>
              <a:spcBef>
                <a:spcPct val="50000"/>
              </a:spcBef>
              <a:defRPr/>
            </a:pPr>
            <a:endParaRPr lang="ru-RU" sz="3600" b="1" dirty="0"/>
          </a:p>
        </p:txBody>
      </p:sp>
      <p:sp>
        <p:nvSpPr>
          <p:cNvPr id="6" name="Прямоугольник 5">
            <a:extLst>
              <a:ext uri="{FF2B5EF4-FFF2-40B4-BE49-F238E27FC236}">
                <a16:creationId xmlns:a16="http://schemas.microsoft.com/office/drawing/2014/main" xmlns="" id="{E55FB656-B1B8-4823-9888-58B287048575}"/>
              </a:ext>
            </a:extLst>
          </p:cNvPr>
          <p:cNvSpPr/>
          <p:nvPr/>
        </p:nvSpPr>
        <p:spPr>
          <a:xfrm>
            <a:off x="1850118" y="420999"/>
            <a:ext cx="9803817" cy="1495794"/>
          </a:xfrm>
          <a:prstGeom prst="rect">
            <a:avLst/>
          </a:prstGeom>
          <a:noFill/>
          <a:effectLst/>
        </p:spPr>
        <p:txBody>
          <a:bodyPr wrap="square">
            <a:spAutoFit/>
          </a:bodyPr>
          <a:lstStyle/>
          <a:p>
            <a:pPr algn="ctr" eaLnBrk="1" hangingPunct="1">
              <a:lnSpc>
                <a:spcPct val="80000"/>
              </a:lnSpc>
              <a:defRPr/>
            </a:pPr>
            <a:r>
              <a:rPr lang="ru-RU" sz="3600" b="1" dirty="0">
                <a:ln w="12700">
                  <a:noFill/>
                  <a:prstDash val="solid"/>
                </a:ln>
                <a:solidFill>
                  <a:schemeClr val="bg1"/>
                </a:solidFill>
                <a:latin typeface="+mj-lt"/>
              </a:rPr>
              <a:t> </a:t>
            </a:r>
            <a:r>
              <a:rPr lang="ru-RU" sz="2600" b="1" dirty="0" smtClean="0">
                <a:ln w="12700">
                  <a:noFill/>
                  <a:prstDash val="solid"/>
                </a:ln>
                <a:solidFill>
                  <a:schemeClr val="bg1"/>
                </a:solidFill>
                <a:latin typeface="+mj-lt"/>
              </a:rPr>
              <a:t>Требования к участниками закупок на выполнение работ по строительству, реконструкции, капитальному ремонту объектов капитального строительства.</a:t>
            </a:r>
          </a:p>
          <a:p>
            <a:pPr algn="ctr" eaLnBrk="1" hangingPunct="1">
              <a:lnSpc>
                <a:spcPct val="80000"/>
              </a:lnSpc>
              <a:defRPr/>
            </a:pPr>
            <a:r>
              <a:rPr lang="ru-RU" sz="2600" b="1" dirty="0" smtClean="0">
                <a:ln w="12700">
                  <a:noFill/>
                  <a:prstDash val="solid"/>
                </a:ln>
                <a:solidFill>
                  <a:schemeClr val="bg1"/>
                </a:solidFill>
                <a:effectLst/>
                <a:latin typeface="+mj-lt"/>
              </a:rPr>
              <a:t>Изменение законодательства в контрактной сфере</a:t>
            </a:r>
            <a:endParaRPr lang="ru-RU" sz="2600" b="1" dirty="0">
              <a:ln w="12700">
                <a:noFill/>
                <a:prstDash val="solid"/>
              </a:ln>
              <a:solidFill>
                <a:schemeClr val="bg1"/>
              </a:solidFill>
              <a:effectLst/>
              <a:latin typeface="+mj-lt"/>
            </a:endParaRPr>
          </a:p>
        </p:txBody>
      </p:sp>
      <p:sp>
        <p:nvSpPr>
          <p:cNvPr id="11" name="Прямоугольник 10">
            <a:extLst>
              <a:ext uri="{FF2B5EF4-FFF2-40B4-BE49-F238E27FC236}">
                <a16:creationId xmlns:a16="http://schemas.microsoft.com/office/drawing/2014/main" xmlns="" id="{14B5C907-9685-4FCD-BD70-2FC880572A57}"/>
              </a:ext>
            </a:extLst>
          </p:cNvPr>
          <p:cNvSpPr/>
          <p:nvPr/>
        </p:nvSpPr>
        <p:spPr bwMode="auto">
          <a:xfrm>
            <a:off x="247135" y="2405446"/>
            <a:ext cx="11944865" cy="3641123"/>
          </a:xfrm>
          <a:prstGeom prst="rect">
            <a:avLst/>
          </a:prstGeom>
          <a:solidFill>
            <a:schemeClr val="bg1"/>
          </a:solidFill>
          <a:ln w="9525" cap="flat" cmpd="sng" algn="ctr">
            <a:noFill/>
            <a:prstDash val="solid"/>
            <a:round/>
            <a:headEnd type="none" w="med" len="med"/>
            <a:tailEnd type="none" w="med" len="med"/>
          </a:ln>
          <a:effectLst/>
        </p:spPr>
        <p:txBody>
          <a:bodyPr anchor="ctr"/>
          <a:lstStyle/>
          <a:p>
            <a:pPr indent="452438" eaLnBrk="1" hangingPunct="1">
              <a:lnSpc>
                <a:spcPct val="70000"/>
              </a:lnSpc>
              <a:spcBef>
                <a:spcPct val="50000"/>
              </a:spcBef>
              <a:defRPr/>
            </a:pPr>
            <a:endParaRPr lang="ru-RU" sz="3600" b="1" dirty="0"/>
          </a:p>
        </p:txBody>
      </p:sp>
      <p:sp>
        <p:nvSpPr>
          <p:cNvPr id="7" name="Прямоугольник 6">
            <a:extLst>
              <a:ext uri="{FF2B5EF4-FFF2-40B4-BE49-F238E27FC236}">
                <a16:creationId xmlns:a16="http://schemas.microsoft.com/office/drawing/2014/main" xmlns="" id="{E55FB656-B1B8-4823-9888-58B287048575}"/>
              </a:ext>
            </a:extLst>
          </p:cNvPr>
          <p:cNvSpPr/>
          <p:nvPr/>
        </p:nvSpPr>
        <p:spPr>
          <a:xfrm>
            <a:off x="354563" y="2727046"/>
            <a:ext cx="8122172" cy="2172903"/>
          </a:xfrm>
          <a:prstGeom prst="rect">
            <a:avLst/>
          </a:prstGeom>
          <a:noFill/>
          <a:effectLst/>
        </p:spPr>
        <p:txBody>
          <a:bodyPr wrap="square">
            <a:spAutoFit/>
          </a:bodyPr>
          <a:lstStyle/>
          <a:p>
            <a:pPr algn="ctr" eaLnBrk="1" hangingPunct="1">
              <a:lnSpc>
                <a:spcPct val="80000"/>
              </a:lnSpc>
              <a:defRPr/>
            </a:pPr>
            <a:r>
              <a:rPr lang="ru-RU" sz="4400" b="1" dirty="0">
                <a:ln w="12700">
                  <a:noFill/>
                  <a:prstDash val="solid"/>
                </a:ln>
                <a:latin typeface="Arial" panose="020B0604020202020204" pitchFamily="34" charset="0"/>
                <a:cs typeface="Arial" panose="020B0604020202020204" pitchFamily="34" charset="0"/>
              </a:rPr>
              <a:t> </a:t>
            </a:r>
            <a:r>
              <a:rPr lang="ru-RU" sz="2500" b="1" dirty="0">
                <a:solidFill>
                  <a:schemeClr val="dk1"/>
                </a:solidFill>
              </a:rPr>
              <a:t>Немиро Наталья Владимировна</a:t>
            </a:r>
          </a:p>
          <a:p>
            <a:pPr algn="ctr" eaLnBrk="1" hangingPunct="1">
              <a:lnSpc>
                <a:spcPct val="80000"/>
              </a:lnSpc>
              <a:defRPr/>
            </a:pPr>
            <a:endParaRPr lang="ru-RU" sz="2500" b="1" dirty="0" smtClean="0">
              <a:ln w="12700">
                <a:noFill/>
                <a:prstDash val="solid"/>
              </a:ln>
              <a:latin typeface="Arial" panose="020B0604020202020204" pitchFamily="34" charset="0"/>
              <a:cs typeface="Arial" panose="020B0604020202020204" pitchFamily="34" charset="0"/>
            </a:endParaRPr>
          </a:p>
          <a:p>
            <a:pPr eaLnBrk="1" hangingPunct="1">
              <a:lnSpc>
                <a:spcPct val="80000"/>
              </a:lnSpc>
              <a:defRPr/>
            </a:pPr>
            <a:r>
              <a:rPr lang="ru-RU" sz="2500" b="1" i="1" dirty="0" err="1" smtClean="0">
                <a:solidFill>
                  <a:schemeClr val="dk1"/>
                </a:solidFill>
              </a:rPr>
              <a:t>И.о</a:t>
            </a:r>
            <a:r>
              <a:rPr lang="ru-RU" sz="2500" b="1" i="1" dirty="0" smtClean="0">
                <a:solidFill>
                  <a:schemeClr val="dk1"/>
                </a:solidFill>
              </a:rPr>
              <a:t>. </a:t>
            </a:r>
            <a:r>
              <a:rPr lang="ru-RU" sz="2500" b="1" i="1" dirty="0">
                <a:solidFill>
                  <a:schemeClr val="dk1"/>
                </a:solidFill>
              </a:rPr>
              <a:t>начальника отдела экспертно-аналитической работы комитета государственного заказа Правительства Хабаровского края </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67" y="218089"/>
            <a:ext cx="1606894" cy="1989488"/>
          </a:xfrm>
          <a:prstGeom prst="rect">
            <a:avLst/>
          </a:prstGeom>
        </p:spPr>
      </p:pic>
      <p:pic>
        <p:nvPicPr>
          <p:cNvPr id="9" name="Рисунок 8"/>
          <p:cNvPicPr>
            <a:picLocks noChangeAspect="1"/>
          </p:cNvPicPr>
          <p:nvPr/>
        </p:nvPicPr>
        <p:blipFill>
          <a:blip r:embed="rId4"/>
          <a:stretch>
            <a:fillRect/>
          </a:stretch>
        </p:blipFill>
        <p:spPr>
          <a:xfrm>
            <a:off x="8542638" y="2980518"/>
            <a:ext cx="3525794" cy="2184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3400931"/>
          </a:xfrm>
          <a:prstGeom prst="rect">
            <a:avLst/>
          </a:prstGeom>
        </p:spPr>
        <p:txBody>
          <a:bodyPr wrap="square">
            <a:spAutoFit/>
          </a:bodyPr>
          <a:lstStyle/>
          <a:p>
            <a:r>
              <a:rPr lang="ru-RU" sz="1500" dirty="0" smtClean="0"/>
              <a:t>	Информацией </a:t>
            </a:r>
            <a:r>
              <a:rPr lang="ru-RU" sz="1500" dirty="0"/>
              <a:t>и документами, подтверждающими соответствие участника закупки дополнительному требованию, установленному в соответствии счастью 2.1 статьи </a:t>
            </a:r>
            <a:r>
              <a:rPr lang="ru-RU" sz="1500" dirty="0" smtClean="0"/>
              <a:t>31 Закона № 44-ФЗ, </a:t>
            </a:r>
            <a:r>
              <a:rPr lang="ru-RU" sz="1500" dirty="0"/>
              <a:t>являются: </a:t>
            </a:r>
            <a:r>
              <a:rPr lang="ru-RU" sz="1500" dirty="0" smtClean="0"/>
              <a:t/>
            </a:r>
            <a:br>
              <a:rPr lang="ru-RU" sz="1500" dirty="0" smtClean="0"/>
            </a:br>
            <a:r>
              <a:rPr lang="ru-RU" sz="1500" dirty="0" smtClean="0"/>
              <a:t>	а</a:t>
            </a:r>
            <a:r>
              <a:rPr lang="ru-RU" sz="1500" dirty="0"/>
              <a:t>) </a:t>
            </a:r>
            <a:r>
              <a:rPr lang="ru-RU" sz="1500" b="1" dirty="0"/>
              <a:t>номер реестровой записи в </a:t>
            </a:r>
            <a:r>
              <a:rPr lang="ru-RU" sz="1500" b="1" dirty="0" smtClean="0"/>
              <a:t>предусмотренном Законом № 44-ФЗ </a:t>
            </a:r>
            <a:r>
              <a:rPr lang="ru-RU" sz="1500" b="1" dirty="0"/>
              <a:t>реестре контрактов</a:t>
            </a:r>
            <a:r>
              <a:rPr lang="ru-RU" sz="1500" dirty="0"/>
              <a:t>, заключенных заказчиками (в случае исполнения участником закупки контракта, информация и документы в отношении которого включены в установленном порядке в такой реестр и размещены на официальном сайте ЕИС в информационно-телекоммуникационной сети "Интернет"); </a:t>
            </a:r>
            <a:endParaRPr lang="ru-RU" sz="1500" dirty="0" smtClean="0"/>
          </a:p>
          <a:p>
            <a:r>
              <a:rPr lang="ru-RU" sz="1500" dirty="0" smtClean="0"/>
              <a:t>	б</a:t>
            </a:r>
            <a:r>
              <a:rPr lang="ru-RU" sz="1500" b="1" dirty="0"/>
              <a:t>) выписка из </a:t>
            </a:r>
            <a:r>
              <a:rPr lang="ru-RU" sz="1500" b="1" dirty="0" smtClean="0"/>
              <a:t>предусмотренного Законом </a:t>
            </a:r>
            <a:r>
              <a:rPr lang="ru-RU" sz="1500" b="1" dirty="0"/>
              <a:t>№ 44-ФЗ реестра контрактов</a:t>
            </a:r>
            <a:r>
              <a:rPr lang="ru-RU" sz="1500" dirty="0"/>
              <a:t>, содержащего сведения, составляющие государственную тайну (в случае исполнения участником закупки контракта, информация о котором включена в установленном порядке в такой реестр); </a:t>
            </a:r>
            <a:endParaRPr lang="ru-RU" sz="1500" dirty="0" smtClean="0"/>
          </a:p>
          <a:p>
            <a:r>
              <a:rPr lang="ru-RU" sz="1500" dirty="0" smtClean="0"/>
              <a:t>	в</a:t>
            </a:r>
            <a:r>
              <a:rPr lang="ru-RU" sz="1500" dirty="0"/>
              <a:t>) </a:t>
            </a:r>
            <a:r>
              <a:rPr lang="ru-RU" sz="1500" b="1" dirty="0"/>
              <a:t>исполненный контракт</a:t>
            </a:r>
            <a:r>
              <a:rPr lang="ru-RU" sz="1500" dirty="0"/>
              <a:t>, заключенный в соответствии </a:t>
            </a:r>
            <a:r>
              <a:rPr lang="ru-RU" sz="1500" dirty="0" smtClean="0"/>
              <a:t>с </a:t>
            </a:r>
            <a:r>
              <a:rPr lang="ru-RU" sz="1500" b="1" dirty="0"/>
              <a:t>Законом № 44-ФЗ</a:t>
            </a:r>
            <a:r>
              <a:rPr lang="ru-RU" sz="1500" dirty="0" smtClean="0"/>
              <a:t>, </a:t>
            </a:r>
            <a:r>
              <a:rPr lang="ru-RU" sz="1500" dirty="0"/>
              <a:t>или договор, заключенный в соответствии с </a:t>
            </a:r>
            <a:r>
              <a:rPr lang="ru-RU" sz="1500" dirty="0" smtClean="0"/>
              <a:t>Федеральным законом </a:t>
            </a:r>
            <a:r>
              <a:rPr lang="ru-RU" sz="1500" dirty="0"/>
              <a:t>№ </a:t>
            </a:r>
            <a:r>
              <a:rPr lang="ru-RU" sz="1500" dirty="0" smtClean="0"/>
              <a:t>223-ФЗ "О </a:t>
            </a:r>
            <a:r>
              <a:rPr lang="ru-RU" sz="1500" dirty="0"/>
              <a:t>закупках товаров, работ, услуг отдельными видами юридических </a:t>
            </a:r>
            <a:r>
              <a:rPr lang="ru-RU" sz="1500" dirty="0" smtClean="0"/>
              <a:t>лиц", </a:t>
            </a:r>
            <a:r>
              <a:rPr lang="ru-RU" sz="1500" dirty="0"/>
              <a:t>а </a:t>
            </a:r>
            <a:r>
              <a:rPr lang="ru-RU" sz="1500" b="1" dirty="0"/>
              <a:t>также акт приемки поставленных товаров</a:t>
            </a:r>
            <a:r>
              <a:rPr lang="ru-RU" sz="1500" dirty="0"/>
              <a:t>, выполненных работ, оказанных услуг, подтверждающий цену поставленных товаров, выполненных работ, оказанных услуг.</a:t>
            </a:r>
            <a:endParaRPr lang="ru-RU" sz="1500" b="1" dirty="0">
              <a:hlinkClick r:id="rId2"/>
            </a:endParaRPr>
          </a:p>
          <a:p>
            <a:endParaRPr lang="ru-RU" sz="2000" dirty="0">
              <a:hlinkClick r:id="rId3"/>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7245473"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701721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755148"/>
          </a:xfrm>
          <a:prstGeom prst="rect">
            <a:avLst/>
          </a:prstGeom>
        </p:spPr>
        <p:txBody>
          <a:bodyPr wrap="square">
            <a:spAutoFit/>
          </a:bodyPr>
          <a:lstStyle/>
          <a:p>
            <a:r>
              <a:rPr lang="ru-RU" sz="1500" dirty="0"/>
              <a:t>	</a:t>
            </a:r>
            <a:r>
              <a:rPr lang="ru-RU" sz="1250" b="1" dirty="0" smtClean="0"/>
              <a:t>Позиция 7. </a:t>
            </a:r>
            <a:r>
              <a:rPr lang="ru-RU" sz="1250" b="1" dirty="0"/>
              <a:t>Работы по строительству, реконструкции объекта капитального строительства, за исключением линейного объекта</a:t>
            </a:r>
          </a:p>
          <a:p>
            <a:r>
              <a:rPr lang="ru-RU" sz="1250" dirty="0" smtClean="0"/>
              <a:t>	</a:t>
            </a:r>
            <a:r>
              <a:rPr lang="ru-RU" sz="1250" u="sng" dirty="0" smtClean="0"/>
              <a:t>Наличие </a:t>
            </a:r>
            <a:r>
              <a:rPr lang="ru-RU" sz="1250" u="sng" dirty="0"/>
              <a:t>у участника закупки следующего опыта выполнения работ:</a:t>
            </a:r>
          </a:p>
          <a:p>
            <a:r>
              <a:rPr lang="ru-RU" sz="1250" dirty="0" smtClean="0"/>
              <a:t>	1</a:t>
            </a:r>
            <a:r>
              <a:rPr lang="ru-RU" sz="1250" dirty="0"/>
              <a:t>) опыт исполнения договора строительного подряда, предусматривающего выполнение работ по строительству, реконструкции объекта капитального </a:t>
            </a:r>
            <a:r>
              <a:rPr lang="ru-RU" sz="1250" dirty="0" smtClean="0"/>
              <a:t>строительства (</a:t>
            </a:r>
            <a:r>
              <a:rPr lang="ru-RU" sz="1250" dirty="0"/>
              <a:t>за исключением линейного объекта);</a:t>
            </a:r>
          </a:p>
          <a:p>
            <a:r>
              <a:rPr lang="ru-RU" sz="1250" dirty="0" smtClean="0"/>
              <a:t>	2</a:t>
            </a:r>
            <a:r>
              <a:rPr lang="ru-RU" sz="1250" dirty="0"/>
              <a:t>) опыт выполнения участником закупки, являющимся застройщиком, работ по строительству, реконструкции объекта капитального </a:t>
            </a:r>
            <a:r>
              <a:rPr lang="ru-RU" sz="1250" dirty="0" smtClean="0"/>
              <a:t>строительства (</a:t>
            </a:r>
            <a:r>
              <a:rPr lang="ru-RU" sz="1250" dirty="0"/>
              <a:t>за исключением линейного объекта).</a:t>
            </a:r>
          </a:p>
          <a:p>
            <a:r>
              <a:rPr lang="ru-RU" sz="1250" dirty="0" smtClean="0"/>
              <a:t>	</a:t>
            </a:r>
            <a:r>
              <a:rPr lang="ru-RU" sz="1250" b="1" dirty="0" smtClean="0"/>
              <a:t>Цена </a:t>
            </a:r>
            <a:r>
              <a:rPr lang="ru-RU" sz="1250" b="1" dirty="0"/>
              <a:t>выполненных работ по договору</a:t>
            </a:r>
            <a:r>
              <a:rPr lang="ru-RU" sz="1250" dirty="0"/>
              <a:t>, предусмотренных пунктами 1 и 2 настоящей графы настоящей позиции, должна составлять:</a:t>
            </a:r>
          </a:p>
          <a:p>
            <a:r>
              <a:rPr lang="ru-RU" sz="1250" dirty="0" smtClean="0"/>
              <a:t>	</a:t>
            </a:r>
            <a:r>
              <a:rPr lang="ru-RU" sz="1250" dirty="0" smtClean="0">
                <a:solidFill>
                  <a:srgbClr val="FF0000"/>
                </a:solidFill>
              </a:rPr>
              <a:t>не </a:t>
            </a:r>
            <a:r>
              <a:rPr lang="ru-RU" sz="1250" dirty="0">
                <a:solidFill>
                  <a:srgbClr val="FF0000"/>
                </a:solidFill>
              </a:rPr>
              <a:t>менее 50 </a:t>
            </a:r>
            <a:r>
              <a:rPr lang="ru-RU" sz="1250" dirty="0" smtClean="0">
                <a:solidFill>
                  <a:srgbClr val="FF0000"/>
                </a:solidFill>
              </a:rPr>
              <a:t>% НМЦК,</a:t>
            </a:r>
            <a:r>
              <a:rPr lang="ru-RU" sz="1250" dirty="0" smtClean="0"/>
              <a:t> </a:t>
            </a:r>
            <a:r>
              <a:rPr lang="ru-RU" sz="1250" dirty="0"/>
              <a:t>заключаемого по результатам определения поставщика (подрядчика, исполнителя), если </a:t>
            </a:r>
            <a:r>
              <a:rPr lang="ru-RU" sz="1250" b="1" dirty="0" smtClean="0"/>
              <a:t>НМЦК  </a:t>
            </a:r>
            <a:r>
              <a:rPr lang="ru-RU" sz="1250" b="1" dirty="0"/>
              <a:t>не превышает 100 млн. рублей;</a:t>
            </a:r>
          </a:p>
          <a:p>
            <a:r>
              <a:rPr lang="ru-RU" sz="1250" dirty="0" smtClean="0"/>
              <a:t>	</a:t>
            </a:r>
            <a:r>
              <a:rPr lang="ru-RU" sz="1250" dirty="0" smtClean="0">
                <a:solidFill>
                  <a:srgbClr val="FF0000"/>
                </a:solidFill>
              </a:rPr>
              <a:t>не </a:t>
            </a:r>
            <a:r>
              <a:rPr lang="ru-RU" sz="1250" dirty="0">
                <a:solidFill>
                  <a:srgbClr val="FF0000"/>
                </a:solidFill>
              </a:rPr>
              <a:t>менее 40 % НМЦК</a:t>
            </a:r>
            <a:r>
              <a:rPr lang="ru-RU" sz="1250" dirty="0" smtClean="0"/>
              <a:t>, </a:t>
            </a:r>
            <a:r>
              <a:rPr lang="ru-RU" sz="1250" dirty="0"/>
              <a:t>заключаемого по результатам определения поставщика (подрядчика, исполнителя</a:t>
            </a:r>
            <a:r>
              <a:rPr lang="ru-RU" sz="1250" dirty="0" smtClean="0"/>
              <a:t>), если </a:t>
            </a:r>
            <a:r>
              <a:rPr lang="ru-RU" sz="1250" b="1" dirty="0" smtClean="0"/>
              <a:t>НМЦК </a:t>
            </a:r>
            <a:r>
              <a:rPr lang="ru-RU" sz="1250" b="1" dirty="0"/>
              <a:t>составляет или превышает 100 млн. рублей, но не превышает 500 млн. рублей;</a:t>
            </a:r>
          </a:p>
          <a:p>
            <a:r>
              <a:rPr lang="ru-RU" sz="1250" dirty="0" smtClean="0"/>
              <a:t>	</a:t>
            </a:r>
            <a:r>
              <a:rPr lang="ru-RU" sz="1250" dirty="0" smtClean="0">
                <a:solidFill>
                  <a:srgbClr val="FF0000"/>
                </a:solidFill>
              </a:rPr>
              <a:t>не </a:t>
            </a:r>
            <a:r>
              <a:rPr lang="ru-RU" sz="1250" dirty="0">
                <a:solidFill>
                  <a:srgbClr val="FF0000"/>
                </a:solidFill>
              </a:rPr>
              <a:t>менее 30 % НМЦК</a:t>
            </a:r>
            <a:r>
              <a:rPr lang="ru-RU" sz="1250" dirty="0" smtClean="0"/>
              <a:t>, </a:t>
            </a:r>
            <a:r>
              <a:rPr lang="ru-RU" sz="1250" dirty="0"/>
              <a:t>заключаемого по результатам определения поставщика (подрядчика, исполнителя</a:t>
            </a:r>
            <a:r>
              <a:rPr lang="ru-RU" sz="1250" dirty="0" smtClean="0"/>
              <a:t>), если </a:t>
            </a:r>
            <a:r>
              <a:rPr lang="ru-RU" sz="1250" b="1" dirty="0"/>
              <a:t>НМЦК </a:t>
            </a:r>
            <a:r>
              <a:rPr lang="ru-RU" sz="1250" b="1" dirty="0" smtClean="0"/>
              <a:t>составляет </a:t>
            </a:r>
            <a:r>
              <a:rPr lang="ru-RU" sz="1250" b="1" dirty="0"/>
              <a:t>или превышает 500 млн. рублей</a:t>
            </a:r>
          </a:p>
          <a:p>
            <a:r>
              <a:rPr lang="ru-RU" sz="1250" dirty="0" smtClean="0"/>
              <a:t>	</a:t>
            </a:r>
            <a:r>
              <a:rPr lang="ru-RU" sz="1200" u="sng" dirty="0" smtClean="0"/>
              <a:t>Информация </a:t>
            </a:r>
            <a:r>
              <a:rPr lang="ru-RU" sz="1200" u="sng" dirty="0"/>
              <a:t>и документы, подтверждающие соответствие участников закупки дополнительным </a:t>
            </a:r>
            <a:r>
              <a:rPr lang="ru-RU" sz="1200" u="sng" dirty="0" smtClean="0"/>
              <a:t>требованиям: </a:t>
            </a:r>
          </a:p>
          <a:p>
            <a:r>
              <a:rPr lang="ru-RU" sz="1400" dirty="0"/>
              <a:t>	</a:t>
            </a:r>
            <a:r>
              <a:rPr lang="ru-RU" sz="1250" dirty="0" smtClean="0"/>
              <a:t>в </a:t>
            </a:r>
            <a:r>
              <a:rPr lang="ru-RU" sz="1250" dirty="0"/>
              <a:t>случае наличия опыта, предусмотренного </a:t>
            </a:r>
            <a:r>
              <a:rPr lang="ru-RU" sz="1250" dirty="0">
                <a:hlinkClick r:id="rId2"/>
              </a:rPr>
              <a:t>пунктом 1 графы "Дополнительные требования к участникам закупки" настоящей позиции:</a:t>
            </a:r>
          </a:p>
          <a:p>
            <a:r>
              <a:rPr lang="ru-RU" sz="1250" dirty="0" smtClean="0"/>
              <a:t>	1</a:t>
            </a:r>
            <a:r>
              <a:rPr lang="ru-RU" sz="1250" dirty="0"/>
              <a:t>) исполненный договор;</a:t>
            </a:r>
          </a:p>
          <a:p>
            <a:r>
              <a:rPr lang="ru-RU" sz="1250" dirty="0" smtClean="0"/>
              <a:t>	2</a:t>
            </a:r>
            <a:r>
              <a:rPr lang="ru-RU" sz="1250" dirty="0"/>
              <a:t>) 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 строительства не содержит цену выполненных работ;</a:t>
            </a:r>
          </a:p>
          <a:p>
            <a:r>
              <a:rPr lang="ru-RU" sz="1250" dirty="0" smtClean="0"/>
              <a:t>	3</a:t>
            </a:r>
            <a:r>
              <a:rPr lang="ru-RU" sz="1250" dirty="0"/>
              <a:t>) 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a:t>
            </a:r>
          </a:p>
          <a:p>
            <a:r>
              <a:rPr lang="ru-RU" sz="1250" dirty="0" smtClean="0"/>
              <a:t>	В </a:t>
            </a:r>
            <a:r>
              <a:rPr lang="ru-RU" sz="1250" dirty="0"/>
              <a:t>случае наличия опыта, предусмотренного </a:t>
            </a:r>
            <a:r>
              <a:rPr lang="ru-RU" sz="1250" dirty="0">
                <a:hlinkClick r:id="rId2"/>
              </a:rPr>
              <a:t>пунктом 2 графы "Дополнительные требования к участникам закупки" настоящей позиции:</a:t>
            </a:r>
          </a:p>
          <a:p>
            <a:r>
              <a:rPr lang="ru-RU" sz="1250" dirty="0" smtClean="0"/>
              <a:t>	1</a:t>
            </a:r>
            <a:r>
              <a:rPr lang="ru-RU" sz="1250" dirty="0"/>
              <a:t>) раздел 11 "Смета на строительство объектов капитального строительства" проектной документации;</a:t>
            </a:r>
          </a:p>
          <a:p>
            <a:r>
              <a:rPr lang="ru-RU" sz="1250" dirty="0" smtClean="0"/>
              <a:t>	2</a:t>
            </a:r>
            <a:r>
              <a:rPr lang="ru-RU" sz="1250" dirty="0"/>
              <a:t>) разрешение на ввод объекта капитального строительства в эксплуатацию</a:t>
            </a:r>
          </a:p>
          <a:p>
            <a:r>
              <a:rPr lang="ru-RU" sz="1300" dirty="0" smtClean="0"/>
              <a:t>	</a:t>
            </a:r>
            <a:endParaRPr lang="ru-RU" sz="1300" dirty="0">
              <a:hlinkClick r:id="rId3"/>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60" y="1260868"/>
            <a:ext cx="7723268"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36517986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2723823"/>
          </a:xfrm>
          <a:prstGeom prst="rect">
            <a:avLst/>
          </a:prstGeom>
        </p:spPr>
        <p:txBody>
          <a:bodyPr wrap="square">
            <a:spAutoFit/>
          </a:bodyPr>
          <a:lstStyle/>
          <a:p>
            <a:r>
              <a:rPr lang="ru-RU" sz="1500" dirty="0"/>
              <a:t>	 </a:t>
            </a:r>
            <a:r>
              <a:rPr lang="ru-RU" sz="1300" b="1" dirty="0"/>
              <a:t>Позиция </a:t>
            </a:r>
            <a:r>
              <a:rPr lang="ru-RU" sz="1300" b="1" dirty="0" smtClean="0"/>
              <a:t>9. </a:t>
            </a:r>
            <a:r>
              <a:rPr lang="ru-RU" sz="1300" b="1" dirty="0"/>
              <a:t>Работы по строительству некапитального строения, сооружения (строений, сооружений), благоустройству территории</a:t>
            </a:r>
          </a:p>
          <a:p>
            <a:r>
              <a:rPr lang="ru-RU" sz="1300" dirty="0" smtClean="0"/>
              <a:t>	наличие </a:t>
            </a:r>
            <a:r>
              <a:rPr lang="ru-RU" sz="1300" dirty="0"/>
              <a:t>у участника закупки следующего опыта выполнения работ: </a:t>
            </a:r>
            <a:endParaRPr lang="ru-RU" sz="1300" dirty="0" smtClean="0"/>
          </a:p>
          <a:p>
            <a:r>
              <a:rPr lang="ru-RU" sz="1300" dirty="0"/>
              <a:t>	</a:t>
            </a:r>
            <a:r>
              <a:rPr lang="ru-RU" sz="1300" dirty="0" smtClean="0"/>
              <a:t>1</a:t>
            </a:r>
            <a:r>
              <a:rPr lang="ru-RU" sz="1300" dirty="0"/>
              <a:t>) опыт исполнения договора, предусматривающего выполнение работ по строительству некапитального строения, сооружения (строений, сооружений), благоустройству территории; </a:t>
            </a:r>
            <a:endParaRPr lang="ru-RU" sz="1300" dirty="0" smtClean="0"/>
          </a:p>
          <a:p>
            <a:r>
              <a:rPr lang="ru-RU" sz="1300" dirty="0"/>
              <a:t>	</a:t>
            </a:r>
            <a:r>
              <a:rPr lang="ru-RU" sz="1300" dirty="0" smtClean="0"/>
              <a:t>2</a:t>
            </a:r>
            <a:r>
              <a:rPr lang="ru-RU" sz="1300" dirty="0"/>
              <a:t>)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 (в том числе линейного объекта); </a:t>
            </a:r>
            <a:endParaRPr lang="ru-RU" sz="1300" dirty="0" smtClean="0"/>
          </a:p>
          <a:p>
            <a:r>
              <a:rPr lang="ru-RU" sz="1300" dirty="0"/>
              <a:t>	</a:t>
            </a:r>
            <a:r>
              <a:rPr lang="ru-RU" sz="1300" dirty="0" smtClean="0"/>
              <a:t>3</a:t>
            </a:r>
            <a:r>
              <a:rPr lang="ru-RU" sz="1300" dirty="0"/>
              <a:t>) опыт выполнения участником закупки, являющимся застройщиком, работ по строительству, реконструкции объекта капитального строительства (в том числе линейного объекта).</a:t>
            </a:r>
          </a:p>
          <a:p>
            <a:r>
              <a:rPr lang="ru-RU" sz="1300" dirty="0" smtClean="0"/>
              <a:t>	Цена </a:t>
            </a:r>
            <a:r>
              <a:rPr lang="ru-RU" sz="1300" dirty="0"/>
              <a:t>выполненных работ по договорам, предусмотренных пунктами 1 «и</a:t>
            </a:r>
            <a:r>
              <a:rPr lang="ru-RU" sz="1300" dirty="0" smtClean="0"/>
              <a:t>» 2</a:t>
            </a:r>
            <a:r>
              <a:rPr lang="ru-RU" sz="1300" dirty="0"/>
              <a:t>, цена выполненных работ, предусмотренных пунктом 3 настоящей графы настоящей позиции, должна составлять </a:t>
            </a:r>
            <a:r>
              <a:rPr lang="ru-RU" sz="1300" dirty="0">
                <a:solidFill>
                  <a:srgbClr val="FF0000"/>
                </a:solidFill>
              </a:rPr>
              <a:t>не менее 20 % НМЦК</a:t>
            </a:r>
            <a:r>
              <a:rPr lang="ru-RU" sz="1300" dirty="0"/>
              <a:t>, заключаемого по результатам определения поставщика (подрядчика, исполнителя</a:t>
            </a:r>
            <a:r>
              <a:rPr lang="ru-RU" sz="1300" dirty="0" smtClean="0"/>
              <a:t>)</a:t>
            </a:r>
          </a:p>
          <a:p>
            <a:r>
              <a:rPr lang="ru-RU" sz="1300" dirty="0" smtClean="0"/>
              <a:t>	</a:t>
            </a:r>
            <a:endParaRPr lang="ru-RU" sz="1300" dirty="0">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60" y="1260868"/>
            <a:ext cx="7723268"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34215895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770537"/>
          </a:xfrm>
          <a:prstGeom prst="rect">
            <a:avLst/>
          </a:prstGeom>
        </p:spPr>
        <p:txBody>
          <a:bodyPr wrap="square">
            <a:spAutoFit/>
          </a:bodyPr>
          <a:lstStyle/>
          <a:p>
            <a:r>
              <a:rPr lang="ru-RU" sz="1500" dirty="0"/>
              <a:t>	</a:t>
            </a:r>
            <a:r>
              <a:rPr lang="ru-RU" sz="1200" b="1" dirty="0" smtClean="0"/>
              <a:t>Позиция </a:t>
            </a:r>
            <a:r>
              <a:rPr lang="ru-RU" sz="1200" b="1" dirty="0"/>
              <a:t>10. Работы по капитальному ремонту объекта капитального строительства (за исключением линейного объекта</a:t>
            </a:r>
            <a:r>
              <a:rPr lang="ru-RU" sz="1200" b="1" dirty="0" smtClean="0"/>
              <a:t>) </a:t>
            </a:r>
          </a:p>
          <a:p>
            <a:r>
              <a:rPr lang="ru-RU" sz="1200" b="1" dirty="0"/>
              <a:t>	</a:t>
            </a:r>
            <a:r>
              <a:rPr lang="ru-RU" sz="1200" u="sng" dirty="0" smtClean="0"/>
              <a:t>наличие </a:t>
            </a:r>
            <a:r>
              <a:rPr lang="ru-RU" sz="1200" u="sng" dirty="0"/>
              <a:t>у участника закупки следующего опыта выполнения работ: </a:t>
            </a:r>
            <a:endParaRPr lang="ru-RU" sz="1200" u="sng" dirty="0" smtClean="0"/>
          </a:p>
          <a:p>
            <a:r>
              <a:rPr lang="ru-RU" sz="1200" b="1" dirty="0"/>
              <a:t>	</a:t>
            </a:r>
            <a:r>
              <a:rPr lang="ru-RU" sz="1200" dirty="0" smtClean="0"/>
              <a:t>1</a:t>
            </a:r>
            <a:r>
              <a:rPr lang="ru-RU" sz="1200" dirty="0"/>
              <a:t>) опыт исполнения договора, предусматривающего выполнение работ по капитальному ремонту объекта капитального строительства (за исключением линейного объекта); </a:t>
            </a:r>
            <a:endParaRPr lang="ru-RU" sz="1200" dirty="0" smtClean="0"/>
          </a:p>
          <a:p>
            <a:r>
              <a:rPr lang="ru-RU" sz="1200" dirty="0"/>
              <a:t>	</a:t>
            </a:r>
            <a:r>
              <a:rPr lang="ru-RU" sz="1200" dirty="0" smtClean="0"/>
              <a:t>2</a:t>
            </a:r>
            <a:r>
              <a:rPr lang="ru-RU" sz="1200" dirty="0"/>
              <a:t>) опыт исполнения договора строительного подряда, предусматривающего выполнение работ по строительству, реконструкции </a:t>
            </a:r>
            <a:r>
              <a:rPr lang="ru-RU" sz="1200" dirty="0" smtClean="0"/>
              <a:t>объекта капитального строительства (</a:t>
            </a:r>
            <a:r>
              <a:rPr lang="ru-RU" sz="1200" dirty="0"/>
              <a:t>за исключением линейного объекта); </a:t>
            </a:r>
            <a:endParaRPr lang="ru-RU" sz="1200" dirty="0" smtClean="0"/>
          </a:p>
          <a:p>
            <a:r>
              <a:rPr lang="ru-RU" sz="1200" dirty="0"/>
              <a:t>	</a:t>
            </a:r>
            <a:r>
              <a:rPr lang="ru-RU" sz="1200" dirty="0" smtClean="0"/>
              <a:t>3</a:t>
            </a:r>
            <a:r>
              <a:rPr lang="ru-RU" sz="1200" dirty="0"/>
              <a:t>) опыт выполнения участником закупки, являющимся застройщиком, работ по строительству, реконструкции объекта капитального строительства (за исключением линейного объекта).</a:t>
            </a:r>
          </a:p>
          <a:p>
            <a:r>
              <a:rPr lang="ru-RU" sz="1200" dirty="0" smtClean="0"/>
              <a:t>	</a:t>
            </a:r>
            <a:r>
              <a:rPr lang="ru-RU" sz="1200" dirty="0" smtClean="0">
                <a:solidFill>
                  <a:srgbClr val="FF0000"/>
                </a:solidFill>
              </a:rPr>
              <a:t>Цена</a:t>
            </a:r>
            <a:r>
              <a:rPr lang="ru-RU" sz="1200" dirty="0" smtClean="0"/>
              <a:t> </a:t>
            </a:r>
            <a:r>
              <a:rPr lang="ru-RU" sz="1200" dirty="0"/>
              <a:t>выполненных работ по договору, предусмотренному пунктом 1«или» 2, цена выполненных работ, предусмотренных пунктом 3, должна составлять </a:t>
            </a:r>
            <a:r>
              <a:rPr lang="ru-RU" sz="1200" dirty="0">
                <a:solidFill>
                  <a:srgbClr val="FF0000"/>
                </a:solidFill>
              </a:rPr>
              <a:t>не менее 20  % НМЦК</a:t>
            </a:r>
            <a:r>
              <a:rPr lang="ru-RU" sz="1200" dirty="0"/>
              <a:t>, заключаемого по результатам определения поставщика (подрядчика, исполнителя</a:t>
            </a:r>
            <a:r>
              <a:rPr lang="ru-RU" sz="1200" dirty="0" smtClean="0"/>
              <a:t>)</a:t>
            </a:r>
          </a:p>
          <a:p>
            <a:r>
              <a:rPr lang="ru-RU" sz="1200" dirty="0" smtClean="0"/>
              <a:t>	</a:t>
            </a:r>
            <a:r>
              <a:rPr lang="ru-RU" sz="1200" u="sng" dirty="0"/>
              <a:t> Информация и документы, подтверждающие соответствие участников закупки дополнительным требованиям: </a:t>
            </a:r>
            <a:endParaRPr lang="ru-RU" sz="1200" u="sng" dirty="0" smtClean="0"/>
          </a:p>
          <a:p>
            <a:r>
              <a:rPr lang="ru-RU" sz="1200" dirty="0"/>
              <a:t>	</a:t>
            </a:r>
            <a:r>
              <a:rPr lang="ru-RU" sz="1200" dirty="0" smtClean="0"/>
              <a:t>в </a:t>
            </a:r>
            <a:r>
              <a:rPr lang="ru-RU" sz="1200" dirty="0"/>
              <a:t>случае наличия опыта, предусмотренного пунктом 1 графы 3 настоящей позиции:</a:t>
            </a:r>
            <a:endParaRPr lang="ru-RU" sz="1200" dirty="0">
              <a:hlinkClick r:id="rId2"/>
            </a:endParaRPr>
          </a:p>
          <a:p>
            <a:r>
              <a:rPr lang="ru-RU" sz="1200" dirty="0" smtClean="0"/>
              <a:t>	1</a:t>
            </a:r>
            <a:r>
              <a:rPr lang="ru-RU" sz="1200" dirty="0"/>
              <a:t>) исполненный договор;</a:t>
            </a:r>
          </a:p>
          <a:p>
            <a:r>
              <a:rPr lang="ru-RU" sz="1200" dirty="0" smtClean="0"/>
              <a:t>	2</a:t>
            </a:r>
            <a:r>
              <a:rPr lang="ru-RU" sz="1200" dirty="0"/>
              <a:t>) акт выполненных работ, подтверждающий цену выполненных работ.</a:t>
            </a:r>
          </a:p>
          <a:p>
            <a:r>
              <a:rPr lang="ru-RU" sz="1200" dirty="0" smtClean="0"/>
              <a:t>	</a:t>
            </a:r>
            <a:r>
              <a:rPr lang="ru-RU" sz="1200" u="sng" dirty="0"/>
              <a:t>Информация и документы, подтверждающие соответствие участников закупки дополнительным требованиям: </a:t>
            </a:r>
          </a:p>
          <a:p>
            <a:r>
              <a:rPr lang="ru-RU" sz="1200" dirty="0" smtClean="0"/>
              <a:t>	В </a:t>
            </a:r>
            <a:r>
              <a:rPr lang="ru-RU" sz="1200" dirty="0"/>
              <a:t>случае наличия опыта, предусмотренного пунктом 2 графы "Дополнительные требования к участникам закупки" настоящей позиции:</a:t>
            </a:r>
            <a:endParaRPr lang="ru-RU" sz="1200" dirty="0">
              <a:hlinkClick r:id="rId2"/>
            </a:endParaRPr>
          </a:p>
          <a:p>
            <a:r>
              <a:rPr lang="ru-RU" sz="1200" dirty="0" smtClean="0"/>
              <a:t>	1</a:t>
            </a:r>
            <a:r>
              <a:rPr lang="ru-RU" sz="1200" dirty="0"/>
              <a:t>) исполненный договор;</a:t>
            </a:r>
          </a:p>
          <a:p>
            <a:r>
              <a:rPr lang="ru-RU" sz="1200" dirty="0" smtClean="0"/>
              <a:t>	2</a:t>
            </a:r>
            <a:r>
              <a:rPr lang="ru-RU" sz="1200" dirty="0"/>
              <a:t>) 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 строительства не содержит цену выполненных работ;</a:t>
            </a:r>
          </a:p>
          <a:p>
            <a:r>
              <a:rPr lang="ru-RU" sz="1200" dirty="0" smtClean="0"/>
              <a:t>	3</a:t>
            </a:r>
            <a:r>
              <a:rPr lang="ru-RU" sz="1200" dirty="0"/>
              <a:t>) разрешение на ввод объекта капитального строительства в эксплуатацию</a:t>
            </a:r>
          </a:p>
          <a:p>
            <a:r>
              <a:rPr lang="ru-RU" sz="1200" dirty="0"/>
              <a:t>(за исключением случаев, при которых такое разрешение не выдается в соответствии с законодательством о градостроительной деятельности).</a:t>
            </a:r>
          </a:p>
          <a:p>
            <a:r>
              <a:rPr lang="ru-RU" sz="1200" dirty="0" smtClean="0"/>
              <a:t>	В </a:t>
            </a:r>
            <a:r>
              <a:rPr lang="ru-RU" sz="1200" dirty="0"/>
              <a:t>случае наличия опыта, предусмотренного пунктом 3 графы "Дополнительные требования к участникам закупки" настоящей позиции:</a:t>
            </a:r>
            <a:endParaRPr lang="ru-RU" sz="1200" dirty="0">
              <a:hlinkClick r:id="rId2"/>
            </a:endParaRPr>
          </a:p>
          <a:p>
            <a:r>
              <a:rPr lang="ru-RU" sz="1200" dirty="0" smtClean="0"/>
              <a:t>	1</a:t>
            </a:r>
            <a:r>
              <a:rPr lang="ru-RU" sz="1200" dirty="0"/>
              <a:t>) раздел 11 "Смета на строительство объектов капитального строительства" проектной документации;</a:t>
            </a:r>
          </a:p>
          <a:p>
            <a:r>
              <a:rPr lang="ru-RU" sz="1200" dirty="0" smtClean="0"/>
              <a:t>	2</a:t>
            </a:r>
            <a:r>
              <a:rPr lang="ru-RU" sz="1200" dirty="0"/>
              <a:t>) разрешение на ввод объекта капитального строительства в эксплуатацию</a:t>
            </a:r>
          </a:p>
          <a:p>
            <a:endParaRPr lang="ru-RU" sz="1300" dirty="0">
              <a:hlinkClick r:id="rId3"/>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60" y="1260868"/>
            <a:ext cx="7723268"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1705055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2000548"/>
          </a:xfrm>
          <a:prstGeom prst="rect">
            <a:avLst/>
          </a:prstGeom>
        </p:spPr>
        <p:txBody>
          <a:bodyPr wrap="square">
            <a:spAutoFit/>
          </a:bodyPr>
          <a:lstStyle/>
          <a:p>
            <a:r>
              <a:rPr lang="ru-RU" sz="1500" dirty="0"/>
              <a:t>	</a:t>
            </a:r>
            <a:r>
              <a:rPr lang="ru-RU" sz="1200" b="1" dirty="0"/>
              <a:t>15. Работы по текущему ремонту зданий, сооружений </a:t>
            </a:r>
            <a:endParaRPr lang="ru-RU" sz="1200" b="1" dirty="0" smtClean="0"/>
          </a:p>
          <a:p>
            <a:r>
              <a:rPr lang="ru-RU" sz="1200" b="1" dirty="0"/>
              <a:t>	</a:t>
            </a:r>
            <a:r>
              <a:rPr lang="ru-RU" sz="1200" u="sng" dirty="0" smtClean="0"/>
              <a:t>наличие </a:t>
            </a:r>
            <a:r>
              <a:rPr lang="ru-RU" sz="1200" u="sng" dirty="0"/>
              <a:t>у участника закупки следующего опыта выполнения работ: </a:t>
            </a:r>
            <a:endParaRPr lang="ru-RU" sz="1200" u="sng" dirty="0" smtClean="0"/>
          </a:p>
          <a:p>
            <a:r>
              <a:rPr lang="ru-RU" sz="1200" dirty="0"/>
              <a:t>	</a:t>
            </a:r>
            <a:r>
              <a:rPr lang="ru-RU" sz="1200" dirty="0" smtClean="0"/>
              <a:t>1</a:t>
            </a:r>
            <a:r>
              <a:rPr lang="ru-RU" sz="1200" dirty="0"/>
              <a:t>) опыт исполнения договора, предусматривающего выполнение работ по текущему ремонту зданий, сооружений; </a:t>
            </a:r>
            <a:endParaRPr lang="ru-RU" sz="1200" dirty="0" smtClean="0"/>
          </a:p>
          <a:p>
            <a:r>
              <a:rPr lang="ru-RU" sz="1200" dirty="0"/>
              <a:t>	</a:t>
            </a:r>
            <a:r>
              <a:rPr lang="ru-RU" sz="1200" dirty="0" smtClean="0"/>
              <a:t>2</a:t>
            </a:r>
            <a:r>
              <a:rPr lang="ru-RU" sz="1200" dirty="0"/>
              <a:t>) опыт исполнения договора, предусматривающего выполнение работ по капитальному ремонту объекта капитального строительства. </a:t>
            </a:r>
            <a:r>
              <a:rPr lang="ru-RU" sz="1200" dirty="0" smtClean="0"/>
              <a:t>	</a:t>
            </a:r>
          </a:p>
          <a:p>
            <a:r>
              <a:rPr lang="ru-RU" sz="1200" dirty="0"/>
              <a:t>	</a:t>
            </a:r>
            <a:r>
              <a:rPr lang="ru-RU" sz="1200" dirty="0" smtClean="0"/>
              <a:t>Цена </a:t>
            </a:r>
            <a:r>
              <a:rPr lang="ru-RU" sz="1200" dirty="0"/>
              <a:t>выполненных работ по договору, предусмотренному пунктом 1 или 2 настоящей графы настоящей позиции, должна составлять </a:t>
            </a:r>
            <a:endParaRPr lang="ru-RU" sz="1200" dirty="0" smtClean="0"/>
          </a:p>
          <a:p>
            <a:r>
              <a:rPr lang="ru-RU" sz="1200" dirty="0" smtClean="0">
                <a:solidFill>
                  <a:srgbClr val="FF0000"/>
                </a:solidFill>
              </a:rPr>
              <a:t>не </a:t>
            </a:r>
            <a:r>
              <a:rPr lang="ru-RU" sz="1200" dirty="0">
                <a:solidFill>
                  <a:srgbClr val="FF0000"/>
                </a:solidFill>
              </a:rPr>
              <a:t>менее 20 % НМЦК, заключаемого по результатам определения поставщика (подрядчика, исполнителя) </a:t>
            </a:r>
            <a:endParaRPr lang="ru-RU" sz="1200" dirty="0" smtClean="0">
              <a:solidFill>
                <a:srgbClr val="FF0000"/>
              </a:solidFill>
            </a:endParaRPr>
          </a:p>
          <a:p>
            <a:r>
              <a:rPr lang="ru-RU" sz="1200" dirty="0"/>
              <a:t>	</a:t>
            </a:r>
            <a:r>
              <a:rPr lang="ru-RU" sz="1200" u="sng" dirty="0"/>
              <a:t>Информация и документы, подтверждающие соответствие участников закупки дополнительным требованиям: </a:t>
            </a:r>
          </a:p>
          <a:p>
            <a:r>
              <a:rPr lang="ru-RU" sz="1200" dirty="0" smtClean="0"/>
              <a:t>	1</a:t>
            </a:r>
            <a:r>
              <a:rPr lang="ru-RU" sz="1200" dirty="0"/>
              <a:t>) исполненный договор; </a:t>
            </a:r>
            <a:endParaRPr lang="ru-RU" sz="1200" dirty="0" smtClean="0"/>
          </a:p>
          <a:p>
            <a:r>
              <a:rPr lang="ru-RU" sz="1200" dirty="0"/>
              <a:t>	</a:t>
            </a:r>
            <a:r>
              <a:rPr lang="ru-RU" sz="1200" dirty="0" smtClean="0"/>
              <a:t>2</a:t>
            </a:r>
            <a:r>
              <a:rPr lang="ru-RU" sz="1200" dirty="0"/>
              <a:t>) акт выполненных работ, подтверждающий цену выполненных работ</a:t>
            </a:r>
          </a:p>
          <a:p>
            <a:endParaRPr lang="ru-RU" sz="1300" dirty="0">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60" y="1260868"/>
            <a:ext cx="7723268"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31691442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370427"/>
          </a:xfrm>
          <a:prstGeom prst="rect">
            <a:avLst/>
          </a:prstGeom>
        </p:spPr>
        <p:txBody>
          <a:bodyPr wrap="square">
            <a:spAutoFit/>
          </a:bodyPr>
          <a:lstStyle/>
          <a:p>
            <a:pPr indent="457200" algn="just"/>
            <a:r>
              <a:rPr lang="ru-RU" sz="2000" b="1" dirty="0" smtClean="0"/>
              <a:t>Подпункт "в" п. 2 Правил </a:t>
            </a:r>
            <a:r>
              <a:rPr lang="ru-RU" sz="2000" b="1" dirty="0"/>
              <a:t>списания сумм неустоек (штрафов, пеней), начисленных поставщику (подрядчику, исполнителю), но не списанных заказчиком в связи с неисполнением или ненадлежащим исполнением обязательств, предусмотренных </a:t>
            </a:r>
            <a:r>
              <a:rPr lang="ru-RU" sz="2000" b="1" dirty="0" smtClean="0"/>
              <a:t>контрактом (ПП РФ от 04.07.2018 №</a:t>
            </a:r>
            <a:r>
              <a:rPr lang="en-US" sz="2000" b="1" dirty="0" smtClean="0"/>
              <a:t> 783</a:t>
            </a:r>
            <a:r>
              <a:rPr lang="ru-RU" sz="2000" b="1" dirty="0" smtClean="0"/>
              <a:t>)</a:t>
            </a:r>
            <a:endParaRPr lang="en-US" sz="2000" b="1" dirty="0"/>
          </a:p>
          <a:p>
            <a:pPr indent="457200" algn="just"/>
            <a:r>
              <a:rPr lang="ru-RU" sz="2000" b="1" dirty="0" smtClean="0"/>
              <a:t> </a:t>
            </a:r>
            <a:endParaRPr lang="ru-RU" sz="2000" b="1" dirty="0"/>
          </a:p>
          <a:p>
            <a:pPr indent="457200" algn="just"/>
            <a:r>
              <a:rPr lang="ru-RU" sz="2000" b="1" dirty="0" smtClean="0"/>
              <a:t>Контракты, </a:t>
            </a:r>
            <a:r>
              <a:rPr lang="ru-RU" sz="2000" b="1" dirty="0"/>
              <a:t>предметом </a:t>
            </a:r>
            <a:r>
              <a:rPr lang="ru-RU" sz="2000" b="1" dirty="0" smtClean="0"/>
              <a:t>которых </a:t>
            </a:r>
            <a:r>
              <a:rPr lang="ru-RU" sz="2000" b="1" dirty="0"/>
              <a:t>является выполнение работ по строительству, реконструкции, капитальному ремонту, сносу объекта капитального строительства, проведению работ по </a:t>
            </a:r>
            <a:r>
              <a:rPr lang="ru-RU" sz="2000" b="1" dirty="0" smtClean="0"/>
              <a:t>сохранению </a:t>
            </a:r>
            <a:r>
              <a:rPr lang="ru-RU" sz="2000" b="1" dirty="0"/>
              <a:t>объектов культурного </a:t>
            </a:r>
            <a:r>
              <a:rPr lang="ru-RU" sz="2000" b="1" dirty="0" smtClean="0"/>
              <a:t>наследия.</a:t>
            </a:r>
            <a:endParaRPr lang="ru-RU" sz="2000" b="1" dirty="0"/>
          </a:p>
          <a:p>
            <a:pPr indent="457200" algn="just"/>
            <a:endParaRPr lang="ru-RU" sz="2000" b="1" dirty="0" smtClean="0"/>
          </a:p>
          <a:p>
            <a:pPr indent="457200" algn="just"/>
            <a:r>
              <a:rPr lang="ru-RU" sz="2000" b="1" dirty="0" smtClean="0"/>
              <a:t>Обязательства не </a:t>
            </a:r>
            <a:r>
              <a:rPr lang="ru-RU" sz="2000" b="1" dirty="0"/>
              <a:t>были исполнены в полном объеме в 2021 и 2022 годах </a:t>
            </a:r>
            <a:r>
              <a:rPr lang="ru-RU" sz="2000" b="1" dirty="0" smtClean="0"/>
              <a:t>в </a:t>
            </a:r>
            <a:r>
              <a:rPr lang="ru-RU" sz="2000" b="1" dirty="0"/>
              <a:t>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a:t>
            </a:r>
            <a:r>
              <a:rPr lang="ru-RU" sz="2000" b="1" dirty="0" smtClean="0"/>
              <a:t>).</a:t>
            </a:r>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8750579" cy="461665"/>
          </a:xfrm>
          <a:prstGeom prst="rect">
            <a:avLst/>
          </a:prstGeom>
          <a:noFill/>
        </p:spPr>
        <p:txBody>
          <a:bodyPr wrap="square" rtlCol="0">
            <a:spAutoFit/>
          </a:bodyPr>
          <a:lstStyle/>
          <a:p>
            <a:r>
              <a:rPr lang="ru-RU" sz="2400" b="1" dirty="0" smtClean="0">
                <a:solidFill>
                  <a:schemeClr val="bg1"/>
                </a:solidFill>
              </a:rPr>
              <a:t>Новые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17825273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370427"/>
          </a:xfrm>
          <a:prstGeom prst="rect">
            <a:avLst/>
          </a:prstGeom>
        </p:spPr>
        <p:txBody>
          <a:bodyPr wrap="square">
            <a:spAutoFit/>
          </a:bodyPr>
          <a:lstStyle/>
          <a:p>
            <a:pPr indent="457200" algn="just"/>
            <a:r>
              <a:rPr lang="ru-RU" sz="2000" b="1" dirty="0" smtClean="0"/>
              <a:t>Подпункт "в" п. 2 Правил </a:t>
            </a:r>
            <a:r>
              <a:rPr lang="ru-RU" sz="2000" b="1" dirty="0"/>
              <a:t>списания сумм неустоек (штрафов, пеней), начисленных поставщику (подрядчику, исполнителю), но не списанных заказчиком в связи с неисполнением или ненадлежащим исполнением обязательств, предусмотренных </a:t>
            </a:r>
            <a:r>
              <a:rPr lang="ru-RU" sz="2000" b="1" dirty="0" smtClean="0"/>
              <a:t>контрактом (ПП РФ от 04.07.2018 №</a:t>
            </a:r>
            <a:r>
              <a:rPr lang="en-US" sz="2000" b="1" dirty="0" smtClean="0"/>
              <a:t> 783</a:t>
            </a:r>
            <a:r>
              <a:rPr lang="ru-RU" sz="2000" b="1" dirty="0" smtClean="0"/>
              <a:t>)</a:t>
            </a:r>
            <a:endParaRPr lang="en-US" sz="2000" b="1" dirty="0"/>
          </a:p>
          <a:p>
            <a:pPr indent="457200" algn="just"/>
            <a:r>
              <a:rPr lang="ru-RU" sz="2000" b="1" dirty="0" smtClean="0"/>
              <a:t> </a:t>
            </a:r>
            <a:endParaRPr lang="ru-RU" sz="2000" b="1" dirty="0"/>
          </a:p>
          <a:p>
            <a:pPr indent="457200" algn="just"/>
            <a:r>
              <a:rPr lang="ru-RU" sz="2000" b="1" dirty="0" smtClean="0"/>
              <a:t>Контракты, </a:t>
            </a:r>
            <a:r>
              <a:rPr lang="ru-RU" sz="2000" b="1" dirty="0"/>
              <a:t>предметом </a:t>
            </a:r>
            <a:r>
              <a:rPr lang="ru-RU" sz="2000" b="1" dirty="0" smtClean="0"/>
              <a:t>которых </a:t>
            </a:r>
            <a:r>
              <a:rPr lang="ru-RU" sz="2000" b="1" dirty="0"/>
              <a:t>является выполнение работ по строительству, реконструкции, капитальному ремонту, сносу объекта капитального строительства, проведению работ по </a:t>
            </a:r>
            <a:r>
              <a:rPr lang="ru-RU" sz="2000" b="1" dirty="0" smtClean="0"/>
              <a:t>сохранению </a:t>
            </a:r>
            <a:r>
              <a:rPr lang="ru-RU" sz="2000" b="1" dirty="0"/>
              <a:t>объектов культурного </a:t>
            </a:r>
            <a:r>
              <a:rPr lang="ru-RU" sz="2000" b="1" dirty="0" smtClean="0"/>
              <a:t>наследия.</a:t>
            </a:r>
            <a:endParaRPr lang="ru-RU" sz="2000" b="1" dirty="0"/>
          </a:p>
          <a:p>
            <a:pPr indent="457200" algn="just"/>
            <a:endParaRPr lang="ru-RU" sz="2000" b="1" dirty="0" smtClean="0"/>
          </a:p>
          <a:p>
            <a:pPr indent="457200" algn="just"/>
            <a:r>
              <a:rPr lang="ru-RU" sz="2000" b="1" dirty="0" smtClean="0"/>
              <a:t>Обязательства не </a:t>
            </a:r>
            <a:r>
              <a:rPr lang="ru-RU" sz="2000" b="1" dirty="0"/>
              <a:t>были исполнены в полном объеме в 2021 и 2022 годах </a:t>
            </a:r>
            <a:r>
              <a:rPr lang="ru-RU" sz="2000" b="1" dirty="0" smtClean="0"/>
              <a:t>в </a:t>
            </a:r>
            <a:r>
              <a:rPr lang="ru-RU" sz="2000" b="1" dirty="0"/>
              <a:t>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a:t>
            </a:r>
            <a:r>
              <a:rPr lang="ru-RU" sz="2000" b="1" dirty="0" smtClean="0"/>
              <a:t>).</a:t>
            </a:r>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8750579" cy="461665"/>
          </a:xfrm>
          <a:prstGeom prst="rect">
            <a:avLst/>
          </a:prstGeom>
          <a:noFill/>
        </p:spPr>
        <p:txBody>
          <a:bodyPr wrap="square" rtlCol="0">
            <a:spAutoFit/>
          </a:bodyPr>
          <a:lstStyle/>
          <a:p>
            <a:r>
              <a:rPr lang="ru-RU" sz="2400" b="1" dirty="0" smtClean="0">
                <a:solidFill>
                  <a:schemeClr val="bg1"/>
                </a:solidFill>
              </a:rPr>
              <a:t>Новые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8660569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1916883"/>
            <a:ext cx="11640065" cy="4801314"/>
          </a:xfrm>
          <a:prstGeom prst="rect">
            <a:avLst/>
          </a:prstGeom>
        </p:spPr>
        <p:txBody>
          <a:bodyPr wrap="square">
            <a:spAutoFit/>
          </a:bodyPr>
          <a:lstStyle/>
          <a:p>
            <a:pPr indent="457200" algn="just"/>
            <a:r>
              <a:rPr lang="ru-RU" sz="1800" b="1" dirty="0" smtClean="0"/>
              <a:t>Контракты, </a:t>
            </a:r>
            <a:r>
              <a:rPr lang="ru-RU" sz="1800" b="1" dirty="0"/>
              <a:t>предметом </a:t>
            </a:r>
            <a:r>
              <a:rPr lang="ru-RU" sz="1800" b="1" dirty="0" smtClean="0"/>
              <a:t>которых </a:t>
            </a:r>
            <a:r>
              <a:rPr lang="ru-RU" sz="1800" b="1" dirty="0"/>
              <a:t>является выполнение работ по строительству, реконструкции, капитальному ремонту, сносу объекта капитального строительства, проведению работ по </a:t>
            </a:r>
            <a:r>
              <a:rPr lang="ru-RU" sz="1800" b="1" dirty="0" smtClean="0"/>
              <a:t>сохранению </a:t>
            </a:r>
            <a:r>
              <a:rPr lang="ru-RU" sz="1800" b="1" dirty="0"/>
              <a:t>объектов культурного </a:t>
            </a:r>
            <a:r>
              <a:rPr lang="ru-RU" sz="1800" b="1" dirty="0" smtClean="0"/>
              <a:t>наследия.</a:t>
            </a:r>
            <a:endParaRPr lang="ru-RU" sz="1800" b="1" dirty="0"/>
          </a:p>
          <a:p>
            <a:pPr indent="457200" algn="just"/>
            <a:endParaRPr lang="ru-RU" sz="1800" b="1" dirty="0" smtClean="0"/>
          </a:p>
          <a:p>
            <a:pPr indent="457200" algn="just"/>
            <a:r>
              <a:rPr lang="ru-RU" sz="1800" b="1" dirty="0" smtClean="0"/>
              <a:t>Заказчик </a:t>
            </a:r>
            <a:r>
              <a:rPr lang="ru-RU" sz="1800" b="1" dirty="0"/>
              <a:t>осуществляет списание начисленных и неуплаченных сумм неустоек (штрафов, пеней) в период с даты заключения контракта до даты представления предложения поставщика (подрядчика, исполнителя) об изменении существенных условий контракта в связи с существенным увеличением цен на строительные ресурсы, подлежащие поставке и (или) использованию при исполнении такого контракта, с приложением информации и документов, обосновывающих такое </a:t>
            </a:r>
            <a:r>
              <a:rPr lang="ru-RU" sz="1800" b="1" dirty="0" smtClean="0"/>
              <a:t>предложение.</a:t>
            </a:r>
          </a:p>
          <a:p>
            <a:pPr indent="457200" algn="just"/>
            <a:r>
              <a:rPr lang="ru-RU" sz="1800" b="1" dirty="0" smtClean="0"/>
              <a:t>Основание - </a:t>
            </a:r>
            <a:r>
              <a:rPr lang="ru-RU" sz="1800" b="1" dirty="0" smtClean="0">
                <a:solidFill>
                  <a:srgbClr val="FF0000"/>
                </a:solidFill>
              </a:rPr>
              <a:t>заключенное соглашение </a:t>
            </a:r>
            <a:r>
              <a:rPr lang="ru-RU" sz="1800" b="1" dirty="0">
                <a:solidFill>
                  <a:srgbClr val="FF0000"/>
                </a:solidFill>
              </a:rPr>
              <a:t>об увеличении цены контракта </a:t>
            </a:r>
            <a:r>
              <a:rPr lang="ru-RU" sz="1800" b="1" dirty="0"/>
              <a:t>в соответствии с положениями постановления Правительства </a:t>
            </a:r>
            <a:r>
              <a:rPr lang="ru-RU" sz="1800" b="1" dirty="0" smtClean="0"/>
              <a:t>РФ от </a:t>
            </a:r>
            <a:r>
              <a:rPr lang="ru-RU" sz="1800" b="1" dirty="0"/>
              <a:t>09.08.2021 </a:t>
            </a:r>
            <a:r>
              <a:rPr lang="ru-RU" sz="1800" b="1" dirty="0">
                <a:solidFill>
                  <a:srgbClr val="FF0000"/>
                </a:solidFill>
              </a:rPr>
              <a:t>№ 1315 </a:t>
            </a:r>
            <a:r>
              <a:rPr lang="ru-RU" sz="1800" b="1" dirty="0"/>
              <a:t>"О внесении изменений в некоторые акты Правительства Российской </a:t>
            </a:r>
            <a:r>
              <a:rPr lang="ru-RU" sz="1800" b="1" dirty="0" smtClean="0"/>
              <a:t>Федерации". </a:t>
            </a:r>
          </a:p>
          <a:p>
            <a:pPr indent="457200" algn="just"/>
            <a:r>
              <a:rPr lang="ru-RU" sz="1800" b="1" dirty="0" smtClean="0"/>
              <a:t>С </a:t>
            </a:r>
            <a:r>
              <a:rPr lang="ru-RU" sz="1800" b="1" dirty="0"/>
              <a:t>30.12.2021 эти правила распространили на контракты, которые заключили на срок менее одного года (ФЗ от 30.12.2021 № 476-ФЗ), а с 24 марта - на те, что подписали до 31.12.2022 (ПП РФ от 23.03.2022 № 439).</a:t>
            </a:r>
            <a:endParaRPr lang="ru-RU" sz="1800" dirty="0"/>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8750579" cy="461665"/>
          </a:xfrm>
          <a:prstGeom prst="rect">
            <a:avLst/>
          </a:prstGeom>
          <a:noFill/>
        </p:spPr>
        <p:txBody>
          <a:bodyPr wrap="square" rtlCol="0">
            <a:spAutoFit/>
          </a:bodyPr>
          <a:lstStyle/>
          <a:p>
            <a:r>
              <a:rPr lang="ru-RU" sz="2400" b="1" dirty="0" smtClean="0">
                <a:solidFill>
                  <a:schemeClr val="bg1"/>
                </a:solidFill>
              </a:rPr>
              <a:t>Новые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23639669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55184"/>
            <a:ext cx="11640065" cy="4247317"/>
          </a:xfrm>
          <a:prstGeom prst="rect">
            <a:avLst/>
          </a:prstGeom>
        </p:spPr>
        <p:txBody>
          <a:bodyPr wrap="square">
            <a:spAutoFit/>
          </a:bodyPr>
          <a:lstStyle/>
          <a:p>
            <a:pPr indent="457200" algn="just"/>
            <a:r>
              <a:rPr lang="ru-RU" sz="1800" b="1" dirty="0"/>
              <a:t>Подпункт </a:t>
            </a:r>
            <a:r>
              <a:rPr lang="ru-RU" sz="1800" b="1" dirty="0" smtClean="0"/>
              <a:t>«г» </a:t>
            </a:r>
            <a:r>
              <a:rPr lang="ru-RU" sz="1800" b="1" dirty="0"/>
              <a:t>п. 2 Правил списания сумм неустоек (штрафов, пеней), начисленных поставщику (подрядчику, исполнителю), но не списанных заказчиком в связи с неисполнением или ненадлежащим исполнением обязательств, предусмотренных контрактом (ПП РФ от 04.07.2018 </a:t>
            </a:r>
            <a:r>
              <a:rPr lang="ru-RU" sz="1800" b="1" dirty="0" smtClean="0"/>
              <a:t/>
            </a:r>
            <a:br>
              <a:rPr lang="ru-RU" sz="1800" b="1" dirty="0" smtClean="0"/>
            </a:br>
            <a:r>
              <a:rPr lang="ru-RU" sz="1800" b="1" dirty="0" smtClean="0"/>
              <a:t>№</a:t>
            </a:r>
            <a:r>
              <a:rPr lang="en-US" sz="1800" b="1" dirty="0" smtClean="0"/>
              <a:t> </a:t>
            </a:r>
            <a:r>
              <a:rPr lang="en-US" sz="1800" b="1" dirty="0"/>
              <a:t>783</a:t>
            </a:r>
            <a:r>
              <a:rPr lang="ru-RU" sz="1800" b="1" dirty="0" smtClean="0"/>
              <a:t>)</a:t>
            </a:r>
          </a:p>
          <a:p>
            <a:pPr indent="457200" algn="just"/>
            <a:r>
              <a:rPr lang="ru-RU" sz="1800" b="1" dirty="0" smtClean="0"/>
              <a:t>Обязательства </a:t>
            </a:r>
            <a:r>
              <a:rPr lang="ru-RU" sz="1800" b="1" dirty="0"/>
              <a:t>не были исполнены в полном объеме по причине возникновения при исполнении контракта не зависящих от сторон контракта обстоятельств, влекущих невозможность его исполнения без изменения условий, в связи </a:t>
            </a:r>
            <a:r>
              <a:rPr lang="ru-RU" sz="1800" b="1" dirty="0" smtClean="0"/>
              <a:t>с:</a:t>
            </a:r>
          </a:p>
          <a:p>
            <a:pPr marL="342900" indent="-342900" algn="just">
              <a:buAutoNum type="arabicParenR"/>
            </a:pPr>
            <a:r>
              <a:rPr lang="ru-RU" sz="1800" b="1" dirty="0" smtClean="0"/>
              <a:t>введением </a:t>
            </a:r>
            <a:r>
              <a:rPr lang="ru-RU" sz="1800" b="1" dirty="0"/>
              <a:t>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(далее - санкции), и (или) </a:t>
            </a:r>
            <a:endParaRPr lang="ru-RU" sz="1800" b="1" dirty="0" smtClean="0"/>
          </a:p>
          <a:p>
            <a:pPr marL="342900" indent="-342900" algn="just">
              <a:buAutoNum type="arabicParenR"/>
            </a:pPr>
            <a:r>
              <a:rPr lang="ru-RU" sz="1800" b="1" dirty="0" smtClean="0"/>
              <a:t>введением </a:t>
            </a:r>
            <a:r>
              <a:rPr lang="ru-RU" sz="1800" b="1" dirty="0"/>
              <a:t>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 (далее - меры ограничительного характера).</a:t>
            </a:r>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38505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730548" y="1414752"/>
            <a:ext cx="8750579" cy="461665"/>
          </a:xfrm>
          <a:prstGeom prst="rect">
            <a:avLst/>
          </a:prstGeom>
          <a:noFill/>
        </p:spPr>
        <p:txBody>
          <a:bodyPr wrap="square" rtlCol="0">
            <a:spAutoFit/>
          </a:bodyPr>
          <a:lstStyle/>
          <a:p>
            <a:r>
              <a:rPr lang="ru-RU" sz="2400" b="1" dirty="0" smtClean="0">
                <a:solidFill>
                  <a:schemeClr val="bg1"/>
                </a:solidFill>
              </a:rPr>
              <a:t>Новые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29133544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55184"/>
            <a:ext cx="11640065" cy="4524315"/>
          </a:xfrm>
          <a:prstGeom prst="rect">
            <a:avLst/>
          </a:prstGeom>
        </p:spPr>
        <p:txBody>
          <a:bodyPr wrap="square">
            <a:spAutoFit/>
          </a:bodyPr>
          <a:lstStyle/>
          <a:p>
            <a:pPr indent="457200" algn="just"/>
            <a:r>
              <a:rPr lang="ru-RU" sz="1800" b="1" dirty="0"/>
              <a:t>Подпункт </a:t>
            </a:r>
            <a:r>
              <a:rPr lang="ru-RU" sz="1800" b="1" dirty="0" smtClean="0"/>
              <a:t>«г» </a:t>
            </a:r>
            <a:r>
              <a:rPr lang="ru-RU" sz="1800" b="1" dirty="0"/>
              <a:t>п. 2 Правил списания сумм неустоек (штрафов, пеней), начисленных поставщику (подрядчику, исполнителю), но не списанных заказчиком в связи с неисполнением или ненадлежащим исполнением обязательств, предусмотренных контрактом (ПП РФ от 04.07.2018 </a:t>
            </a:r>
            <a:r>
              <a:rPr lang="ru-RU" sz="1800" b="1" dirty="0" smtClean="0"/>
              <a:t/>
            </a:r>
            <a:br>
              <a:rPr lang="ru-RU" sz="1800" b="1" dirty="0" smtClean="0"/>
            </a:br>
            <a:r>
              <a:rPr lang="ru-RU" sz="1800" b="1" dirty="0" smtClean="0"/>
              <a:t>№</a:t>
            </a:r>
            <a:r>
              <a:rPr lang="en-US" sz="1800" b="1" dirty="0" smtClean="0"/>
              <a:t> </a:t>
            </a:r>
            <a:r>
              <a:rPr lang="en-US" sz="1800" b="1" dirty="0"/>
              <a:t>783</a:t>
            </a:r>
            <a:r>
              <a:rPr lang="ru-RU" sz="1800" b="1" dirty="0" smtClean="0"/>
              <a:t>)</a:t>
            </a:r>
          </a:p>
          <a:p>
            <a:pPr indent="457200" algn="just"/>
            <a:endParaRPr lang="ru-RU" sz="1800" b="1" dirty="0"/>
          </a:p>
          <a:p>
            <a:pPr indent="457200" algn="just"/>
            <a:r>
              <a:rPr lang="ru-RU" sz="1800" b="1" dirty="0" smtClean="0"/>
              <a:t>Заказчик </a:t>
            </a:r>
            <a:r>
              <a:rPr lang="ru-RU" sz="1800" b="1" dirty="0"/>
              <a:t>осуществляет списание начисленных и неуплаченных сумм неустоек (штрафов, пеней</a:t>
            </a:r>
            <a:r>
              <a:rPr lang="ru-RU" sz="1800" b="1" dirty="0" smtClean="0"/>
              <a:t>).</a:t>
            </a:r>
          </a:p>
          <a:p>
            <a:pPr indent="457200" algn="just"/>
            <a:endParaRPr lang="ru-RU" sz="1800" b="1" dirty="0"/>
          </a:p>
          <a:p>
            <a:pPr indent="457200" algn="just"/>
            <a:r>
              <a:rPr lang="ru-RU" sz="1800" b="1" dirty="0" smtClean="0"/>
              <a:t>Основание - исполнение </a:t>
            </a:r>
            <a:r>
              <a:rPr lang="ru-RU" sz="1800" b="1" dirty="0"/>
              <a:t>(при наличии) поставщиком (подрядчиком, исполнителем) обязательств по контракту, подтвержденное актом приемки или иным документом, и обоснование обстоятельств, повлекших невозможность исполнения контракта в связи с введением санкций и (или) мер ограничительного характера, представленное поставщиком (подрядчиком, исполнителем) заказчику в письменной форме с приложением подтверждающих документов (при их наличии).</a:t>
            </a:r>
          </a:p>
          <a:p>
            <a:pPr indent="457200" algn="just"/>
            <a:endParaRPr lang="ru-RU" sz="1800" b="1" dirty="0"/>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38505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730548" y="1414752"/>
            <a:ext cx="8750579" cy="461665"/>
          </a:xfrm>
          <a:prstGeom prst="rect">
            <a:avLst/>
          </a:prstGeom>
          <a:noFill/>
        </p:spPr>
        <p:txBody>
          <a:bodyPr wrap="square" rtlCol="0">
            <a:spAutoFit/>
          </a:bodyPr>
          <a:lstStyle/>
          <a:p>
            <a:r>
              <a:rPr lang="ru-RU" sz="2400" b="1" dirty="0" smtClean="0">
                <a:solidFill>
                  <a:schemeClr val="bg1"/>
                </a:solidFill>
              </a:rPr>
              <a:t>Новые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35557861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154984"/>
          </a:xfrm>
          <a:prstGeom prst="rect">
            <a:avLst/>
          </a:prstGeom>
        </p:spPr>
        <p:txBody>
          <a:bodyPr wrap="square">
            <a:spAutoFit/>
          </a:bodyPr>
          <a:lstStyle/>
          <a:p>
            <a:pPr indent="457200" algn="just"/>
            <a:r>
              <a:rPr lang="ru-RU" sz="1200" dirty="0" smtClean="0"/>
              <a:t>Применяются </a:t>
            </a:r>
            <a:r>
              <a:rPr lang="ru-RU" sz="1200" dirty="0"/>
              <a:t>при проведении </a:t>
            </a:r>
            <a:r>
              <a:rPr lang="ru-RU" sz="1200" b="1" dirty="0"/>
              <a:t>конкурентных способов </a:t>
            </a:r>
            <a:r>
              <a:rPr lang="ru-RU" sz="1200" dirty="0"/>
              <a:t>определения поставщиков (подрядчиков, исполнителей</a:t>
            </a:r>
            <a:r>
              <a:rPr lang="ru-RU" sz="1200" dirty="0" smtClean="0"/>
              <a:t>).</a:t>
            </a:r>
          </a:p>
          <a:p>
            <a:pPr indent="457200" algn="just"/>
            <a:r>
              <a:rPr lang="ru-RU" sz="1200" dirty="0" smtClean="0"/>
              <a:t>В </a:t>
            </a:r>
            <a:r>
              <a:rPr lang="ru-RU" sz="1200" dirty="0"/>
              <a:t>таблице </a:t>
            </a:r>
            <a:r>
              <a:rPr lang="ru-RU" sz="1200" dirty="0" smtClean="0"/>
              <a:t>приложения ПП РФ 2571 шесть </a:t>
            </a:r>
            <a:r>
              <a:rPr lang="ru-RU" sz="1200" dirty="0"/>
              <a:t>разделов «дополнительные требования к участникам закупки в сфере ______, информация и документы, подтверждающие соответствие участников закупок таким дополнительным требованиям»: </a:t>
            </a:r>
            <a:endParaRPr lang="ru-RU" sz="1200" dirty="0" smtClean="0"/>
          </a:p>
          <a:p>
            <a:pPr indent="457200" algn="just"/>
            <a:r>
              <a:rPr lang="ru-RU" sz="1200" b="1" dirty="0" smtClean="0"/>
              <a:t>Раздел </a:t>
            </a:r>
            <a:r>
              <a:rPr lang="ru-RU" sz="1200" b="1" dirty="0"/>
              <a:t>I. в </a:t>
            </a:r>
            <a:r>
              <a:rPr lang="ru-RU" sz="1200" b="1" dirty="0" smtClean="0"/>
              <a:t>сфере культуры </a:t>
            </a:r>
            <a:r>
              <a:rPr lang="ru-RU" sz="1200" b="1" dirty="0"/>
              <a:t>и </a:t>
            </a:r>
            <a:r>
              <a:rPr lang="ru-RU" sz="1200" b="1" dirty="0" smtClean="0"/>
              <a:t>культурного наследия</a:t>
            </a:r>
            <a:r>
              <a:rPr lang="ru-RU" sz="1200" dirty="0"/>
              <a:t>, </a:t>
            </a:r>
            <a:r>
              <a:rPr lang="ru-RU" sz="1200" dirty="0">
                <a:solidFill>
                  <a:srgbClr val="FF0000"/>
                </a:solidFill>
              </a:rPr>
              <a:t>при условии НМЦК &gt; 500 тыс. руб</a:t>
            </a:r>
            <a:r>
              <a:rPr lang="ru-RU" sz="1200" dirty="0"/>
              <a:t>. </a:t>
            </a:r>
            <a:endParaRPr lang="ru-RU" sz="1200" dirty="0" smtClean="0"/>
          </a:p>
          <a:p>
            <a:pPr indent="457200" algn="just"/>
            <a:r>
              <a:rPr lang="ru-RU" sz="1200" b="1" dirty="0" smtClean="0"/>
              <a:t>Раздел </a:t>
            </a:r>
            <a:r>
              <a:rPr lang="ru-RU" sz="1200" b="1" dirty="0"/>
              <a:t>II. в </a:t>
            </a:r>
            <a:r>
              <a:rPr lang="ru-RU" sz="1200" b="1" dirty="0" smtClean="0"/>
              <a:t>сфере градостроительной деятельности</a:t>
            </a:r>
            <a:r>
              <a:rPr lang="ru-RU" sz="1200" dirty="0" smtClean="0"/>
              <a:t>, при </a:t>
            </a:r>
            <a:r>
              <a:rPr lang="ru-RU" sz="1200" dirty="0"/>
              <a:t>условии: </a:t>
            </a:r>
            <a:endParaRPr lang="ru-RU" sz="1200" dirty="0" smtClean="0"/>
          </a:p>
          <a:p>
            <a:pPr indent="457200" algn="just"/>
            <a:r>
              <a:rPr lang="ru-RU" sz="1200" dirty="0" smtClean="0"/>
              <a:t>▪ </a:t>
            </a:r>
            <a:r>
              <a:rPr lang="ru-RU" sz="1200" dirty="0"/>
              <a:t>НМЦК &gt; 10 млн. руб. </a:t>
            </a:r>
            <a:r>
              <a:rPr lang="ru-RU" sz="1200" dirty="0" smtClean="0"/>
              <a:t>(для федеральных нужд), </a:t>
            </a:r>
            <a:r>
              <a:rPr lang="ru-RU" sz="1200" dirty="0" smtClean="0">
                <a:solidFill>
                  <a:srgbClr val="FF0000"/>
                </a:solidFill>
              </a:rPr>
              <a:t>НМЦК </a:t>
            </a:r>
            <a:r>
              <a:rPr lang="ru-RU" sz="1200" dirty="0">
                <a:solidFill>
                  <a:srgbClr val="FF0000"/>
                </a:solidFill>
              </a:rPr>
              <a:t>&gt; 5 млн. руб. (</a:t>
            </a:r>
            <a:r>
              <a:rPr lang="ru-RU" sz="1200" dirty="0" smtClean="0">
                <a:solidFill>
                  <a:srgbClr val="FF0000"/>
                </a:solidFill>
              </a:rPr>
              <a:t>субъект РФ, </a:t>
            </a:r>
            <a:r>
              <a:rPr lang="ru-RU" sz="1200" dirty="0">
                <a:solidFill>
                  <a:srgbClr val="FF0000"/>
                </a:solidFill>
              </a:rPr>
              <a:t>МО) </a:t>
            </a:r>
            <a:r>
              <a:rPr lang="ru-RU" sz="1200" dirty="0"/>
              <a:t>(для поз. 6-13): проектирование, изыскание, строительство, реконструкция, снос, </a:t>
            </a:r>
            <a:r>
              <a:rPr lang="ru-RU" sz="1200" dirty="0" smtClean="0"/>
              <a:t>кап. ремонт </a:t>
            </a:r>
            <a:r>
              <a:rPr lang="ru-RU" sz="1200" dirty="0"/>
              <a:t>ОКС, линейные объекты, КЖЦ, строительство некапитального строения, сооружения, благоустройство территории</a:t>
            </a:r>
            <a:r>
              <a:rPr lang="ru-RU" sz="1200" dirty="0" smtClean="0"/>
              <a:t>, строительство</a:t>
            </a:r>
            <a:r>
              <a:rPr lang="ru-RU" sz="1200" dirty="0"/>
              <a:t>, </a:t>
            </a:r>
            <a:r>
              <a:rPr lang="ru-RU" sz="1200" dirty="0" smtClean="0"/>
              <a:t>реконструкция особо </a:t>
            </a:r>
            <a:r>
              <a:rPr lang="ru-RU" sz="1200" dirty="0"/>
              <a:t>опасных, технически сложных, уникальных </a:t>
            </a:r>
            <a:r>
              <a:rPr lang="ru-RU" sz="1200" dirty="0" smtClean="0"/>
              <a:t>ОКС; </a:t>
            </a:r>
          </a:p>
          <a:p>
            <a:pPr indent="457200" algn="just"/>
            <a:r>
              <a:rPr lang="ru-RU" sz="1200" dirty="0" smtClean="0"/>
              <a:t>▪ </a:t>
            </a:r>
            <a:r>
              <a:rPr lang="ru-RU" sz="1200" dirty="0">
                <a:solidFill>
                  <a:srgbClr val="FF0000"/>
                </a:solidFill>
              </a:rPr>
              <a:t>НМЦК &gt; 1 млн. руб</a:t>
            </a:r>
            <a:r>
              <a:rPr lang="ru-RU" sz="1200" dirty="0"/>
              <a:t>. (для поз. 14,15: услуги по техническому обслуживанию зданий, сооружений; работы по текущему ремонту зданий, сооружений</a:t>
            </a:r>
            <a:r>
              <a:rPr lang="ru-RU" sz="1200" dirty="0" smtClean="0"/>
              <a:t>); </a:t>
            </a:r>
          </a:p>
          <a:p>
            <a:pPr indent="457200" algn="just"/>
            <a:r>
              <a:rPr lang="ru-RU" sz="1200" dirty="0" smtClean="0"/>
              <a:t>▪ </a:t>
            </a:r>
            <a:r>
              <a:rPr lang="ru-RU" sz="1200" dirty="0">
                <a:solidFill>
                  <a:srgbClr val="FF0000"/>
                </a:solidFill>
              </a:rPr>
              <a:t>НМЦК &gt; 500 тыс. руб</a:t>
            </a:r>
            <a:r>
              <a:rPr lang="ru-RU" sz="1200" dirty="0"/>
              <a:t>. (для поз. 16: услуги по проведению обязательного публичного технологического и ценового аудита крупных инвестиционных проектов с государственным участием </a:t>
            </a:r>
            <a:r>
              <a:rPr lang="ru-RU" sz="1200" dirty="0" smtClean="0"/>
              <a:t>…); </a:t>
            </a:r>
          </a:p>
          <a:p>
            <a:pPr indent="457200" algn="just"/>
            <a:r>
              <a:rPr lang="ru-RU" sz="1200" b="1" dirty="0" smtClean="0"/>
              <a:t>Раздел </a:t>
            </a:r>
            <a:r>
              <a:rPr lang="ru-RU" sz="1200" b="1" dirty="0"/>
              <a:t>III. в сфере дорожной деятельности</a:t>
            </a:r>
            <a:r>
              <a:rPr lang="ru-RU" sz="1200" dirty="0"/>
              <a:t>, при условии НМЦК &gt; 10 млн. руб. </a:t>
            </a:r>
            <a:r>
              <a:rPr lang="ru-RU" sz="1200" dirty="0" smtClean="0"/>
              <a:t>(для федеральных нужд), </a:t>
            </a:r>
            <a:r>
              <a:rPr lang="ru-RU" sz="1200" dirty="0"/>
              <a:t>НМЦК &gt; 5 млн. руб. </a:t>
            </a:r>
            <a:r>
              <a:rPr lang="ru-RU" sz="1200" dirty="0">
                <a:solidFill>
                  <a:srgbClr val="FF0000"/>
                </a:solidFill>
              </a:rPr>
              <a:t>(</a:t>
            </a:r>
            <a:r>
              <a:rPr lang="ru-RU" sz="1200" dirty="0" smtClean="0">
                <a:solidFill>
                  <a:srgbClr val="FF0000"/>
                </a:solidFill>
              </a:rPr>
              <a:t>субъект РФ, </a:t>
            </a:r>
            <a:r>
              <a:rPr lang="ru-RU" sz="1200" dirty="0">
                <a:solidFill>
                  <a:srgbClr val="FF0000"/>
                </a:solidFill>
              </a:rPr>
              <a:t>МО) </a:t>
            </a:r>
            <a:r>
              <a:rPr lang="ru-RU" sz="1200" dirty="0"/>
              <a:t>(строительству, реконструкции, капитальному ремонту автомобильной дороги</a:t>
            </a:r>
            <a:r>
              <a:rPr lang="ru-RU" sz="1200" dirty="0" smtClean="0"/>
              <a:t>, ремонт</a:t>
            </a:r>
            <a:r>
              <a:rPr lang="ru-RU" sz="1200" dirty="0"/>
              <a:t>, содержание автомобильной дороги) </a:t>
            </a:r>
            <a:endParaRPr lang="ru-RU" sz="1200" dirty="0" smtClean="0"/>
          </a:p>
          <a:p>
            <a:pPr indent="457200" algn="just"/>
            <a:r>
              <a:rPr lang="ru-RU" sz="1200" b="1" dirty="0" smtClean="0"/>
              <a:t>Раздел </a:t>
            </a:r>
            <a:r>
              <a:rPr lang="ru-RU" sz="1200" b="1" dirty="0"/>
              <a:t>IV. </a:t>
            </a:r>
            <a:r>
              <a:rPr lang="ru-RU" sz="1200" dirty="0"/>
              <a:t>в сфере обороны и безопасности государства, вне зависимости от НМЦК (для поз. 19-21), при условии НМЦК &gt; 500 тыс. руб. (для поз. 22), НМЦК &gt; 50 млн. руб. (для поз. 23</a:t>
            </a:r>
            <a:r>
              <a:rPr lang="ru-RU" sz="1200" dirty="0" smtClean="0"/>
              <a:t>). </a:t>
            </a:r>
          </a:p>
          <a:p>
            <a:pPr indent="457200" algn="just"/>
            <a:r>
              <a:rPr lang="ru-RU" sz="1200" b="1" dirty="0" smtClean="0"/>
              <a:t>Раздел </a:t>
            </a:r>
            <a:r>
              <a:rPr lang="ru-RU" sz="1200" b="1" dirty="0"/>
              <a:t>V. в </a:t>
            </a:r>
            <a:r>
              <a:rPr lang="ru-RU" sz="1200" b="1" dirty="0" smtClean="0"/>
              <a:t>сфере использования атомной энергии</a:t>
            </a:r>
            <a:r>
              <a:rPr lang="ru-RU" sz="1200" dirty="0" smtClean="0"/>
              <a:t>. </a:t>
            </a:r>
            <a:r>
              <a:rPr lang="ru-RU" sz="1200" dirty="0" smtClean="0">
                <a:solidFill>
                  <a:srgbClr val="FF0000"/>
                </a:solidFill>
              </a:rPr>
              <a:t>ЕСЛИ </a:t>
            </a:r>
            <a:r>
              <a:rPr lang="ru-RU" sz="1200" dirty="0">
                <a:solidFill>
                  <a:srgbClr val="FF0000"/>
                </a:solidFill>
              </a:rPr>
              <a:t>НМЦК ≤ 500 тыс. руб</a:t>
            </a:r>
            <a:r>
              <a:rPr lang="ru-RU" sz="1200" dirty="0"/>
              <a:t>. ПРАВО, ЕСЛИ </a:t>
            </a:r>
            <a:r>
              <a:rPr lang="ru-RU" sz="1200" dirty="0">
                <a:solidFill>
                  <a:srgbClr val="FF0000"/>
                </a:solidFill>
              </a:rPr>
              <a:t>НМЦК&gt; 500 тыс</a:t>
            </a:r>
            <a:r>
              <a:rPr lang="ru-RU" sz="1200" dirty="0"/>
              <a:t>. руб. ОБЯЗАННОСТЬ </a:t>
            </a:r>
            <a:endParaRPr lang="ru-RU" sz="1200" dirty="0" smtClean="0"/>
          </a:p>
          <a:p>
            <a:pPr indent="457200" algn="just"/>
            <a:r>
              <a:rPr lang="ru-RU" sz="1200" b="1" dirty="0" smtClean="0"/>
              <a:t>Раздел </a:t>
            </a:r>
            <a:r>
              <a:rPr lang="ru-RU" sz="1200" b="1" dirty="0"/>
              <a:t>VI. в </a:t>
            </a:r>
            <a:r>
              <a:rPr lang="ru-RU" sz="1200" b="1" dirty="0" smtClean="0"/>
              <a:t>сфере здравоохранения, образования, науки</a:t>
            </a:r>
            <a:r>
              <a:rPr lang="ru-RU" sz="1200" dirty="0" smtClean="0"/>
              <a:t>, при </a:t>
            </a:r>
            <a:r>
              <a:rPr lang="ru-RU" sz="1200" dirty="0"/>
              <a:t>условии</a:t>
            </a:r>
            <a:r>
              <a:rPr lang="ru-RU" sz="1200" dirty="0" smtClean="0"/>
              <a:t>:</a:t>
            </a:r>
          </a:p>
          <a:p>
            <a:pPr indent="457200" algn="just"/>
            <a:r>
              <a:rPr lang="ru-RU" sz="1200" dirty="0" smtClean="0"/>
              <a:t> </a:t>
            </a:r>
            <a:r>
              <a:rPr lang="ru-RU" sz="1200" dirty="0">
                <a:solidFill>
                  <a:srgbClr val="FF0000"/>
                </a:solidFill>
              </a:rPr>
              <a:t>▪ НМЦК &gt; 10 млн. рублей</a:t>
            </a:r>
            <a:r>
              <a:rPr lang="ru-RU" sz="1200" dirty="0"/>
              <a:t> (для поз. 32: ТО медицинской техники определенных кодов ОКПД2) ▪ ЕСЛИ НМЦК ≤ 500 тыс. руб. ПРАВО, ЕСЛИ НМЦК&gt; 500 тыс. руб. ОБЯЗАННОСТЬ (для поз. 33-35: услуги общественного питания и (или) поставка пищевых продуктов, закупаемых для организаций, осуществляющих образовательную деятельность, медицинских организаций, организаций </a:t>
            </a:r>
            <a:r>
              <a:rPr lang="ru-RU" sz="1200" dirty="0" err="1"/>
              <a:t>соц.обслуживания</a:t>
            </a:r>
            <a:r>
              <a:rPr lang="ru-RU" sz="1200" dirty="0"/>
              <a:t>, организаций отдыха детей и их оздоровления; услуги по обеспечению охраны объектов (территорий)</a:t>
            </a:r>
            <a:r>
              <a:rPr lang="ru-RU" sz="1200" dirty="0" err="1"/>
              <a:t>образовательныхи</a:t>
            </a:r>
            <a:r>
              <a:rPr lang="ru-RU" sz="1200" dirty="0"/>
              <a:t> научных организаций; услуги по организации отдыха детей и их оздоровлению</a:t>
            </a:r>
            <a:r>
              <a:rPr lang="ru-RU" sz="1200" dirty="0" smtClean="0"/>
              <a:t>); </a:t>
            </a:r>
          </a:p>
          <a:p>
            <a:pPr indent="457200" algn="just"/>
            <a:r>
              <a:rPr lang="ru-RU" sz="1200" dirty="0" smtClean="0">
                <a:solidFill>
                  <a:srgbClr val="FF0000"/>
                </a:solidFill>
              </a:rPr>
              <a:t>▪ </a:t>
            </a:r>
            <a:r>
              <a:rPr lang="ru-RU" sz="1200" dirty="0">
                <a:solidFill>
                  <a:srgbClr val="FF0000"/>
                </a:solidFill>
              </a:rPr>
              <a:t>НМЦК &gt; 1 млн. руб. </a:t>
            </a:r>
            <a:r>
              <a:rPr lang="ru-RU" sz="1200" dirty="0"/>
              <a:t>(</a:t>
            </a:r>
            <a:r>
              <a:rPr lang="ru-RU" sz="1200" dirty="0" smtClean="0"/>
              <a:t>для поз</a:t>
            </a:r>
            <a:r>
              <a:rPr lang="ru-RU" sz="1200" dirty="0"/>
              <a:t>. 36: услуги по уборке зданий, сооружений, </a:t>
            </a:r>
            <a:r>
              <a:rPr lang="ru-RU" sz="1200" dirty="0" smtClean="0"/>
              <a:t>прилегающих к </a:t>
            </a:r>
            <a:r>
              <a:rPr lang="ru-RU" sz="1200" dirty="0"/>
              <a:t>ним территорий)</a:t>
            </a:r>
          </a:p>
        </p:txBody>
      </p:sp>
      <p:sp>
        <p:nvSpPr>
          <p:cNvPr id="2" name="Заголовок 1"/>
          <p:cNvSpPr>
            <a:spLocks noGrp="1"/>
          </p:cNvSpPr>
          <p:nvPr>
            <p:ph type="ctrTitle"/>
          </p:nvPr>
        </p:nvSpPr>
        <p:spPr>
          <a:xfrm>
            <a:off x="19454" y="-9728"/>
            <a:ext cx="12172545" cy="1863240"/>
          </a:xfrm>
          <a:solidFill>
            <a:schemeClr val="tx2"/>
          </a:solidFill>
        </p:spPr>
        <p:txBody>
          <a:bodyPr>
            <a:noAutofit/>
          </a:bodyPr>
          <a:lstStyle/>
          <a:p>
            <a:r>
              <a:rPr lang="ru-RU" sz="1600" dirty="0">
                <a:solidFill>
                  <a:schemeClr val="bg1"/>
                </a:solidFill>
              </a:rPr>
              <a:t>Постановление Правительства РФ от 29.12.2021 </a:t>
            </a:r>
            <a:r>
              <a:rPr lang="ru-RU" sz="1600" dirty="0" smtClean="0">
                <a:solidFill>
                  <a:schemeClr val="bg1"/>
                </a:solidFill>
              </a:rPr>
              <a:t>№ </a:t>
            </a:r>
            <a:r>
              <a:rPr lang="ru-RU" sz="1600" dirty="0">
                <a:solidFill>
                  <a:schemeClr val="bg1"/>
                </a:solidFill>
              </a:rPr>
              <a:t>2571</a:t>
            </a:r>
            <a:br>
              <a:rPr lang="ru-RU" sz="1600" dirty="0">
                <a:solidFill>
                  <a:schemeClr val="bg1"/>
                </a:solidFill>
              </a:rPr>
            </a:br>
            <a:r>
              <a:rPr lang="ru-RU" sz="16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a:t>
            </a:r>
            <a:r>
              <a:rPr lang="ru-RU" sz="1600" dirty="0" smtClean="0">
                <a:solidFill>
                  <a:schemeClr val="bg1"/>
                </a:solidFill>
              </a:rPr>
              <a:t>Федерации</a:t>
            </a:r>
            <a:r>
              <a:rPr lang="ru-RU" sz="2000" dirty="0">
                <a:solidFill>
                  <a:schemeClr val="bg1"/>
                </a:solidFill>
              </a:rPr>
              <a:t/>
            </a:r>
            <a:br>
              <a:rPr lang="ru-RU" sz="2000" dirty="0">
                <a:solidFill>
                  <a:schemeClr val="bg1"/>
                </a:solidFill>
              </a:rPr>
            </a:br>
            <a:endParaRPr lang="ru-RU" sz="20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973625" cy="461665"/>
          </a:xfrm>
          <a:prstGeom prst="rect">
            <a:avLst/>
          </a:prstGeom>
          <a:noFill/>
        </p:spPr>
        <p:txBody>
          <a:bodyPr wrap="square" rtlCol="0">
            <a:spAutoFit/>
          </a:bodyPr>
          <a:lstStyle/>
          <a:p>
            <a:pPr algn="ctr"/>
            <a:r>
              <a:rPr lang="ru-RU" sz="2400" b="1" dirty="0" smtClean="0">
                <a:solidFill>
                  <a:schemeClr val="bg1"/>
                </a:solidFill>
              </a:rPr>
              <a:t>Дополнительные требования</a:t>
            </a:r>
            <a:endParaRPr lang="ru-RU" sz="2400" b="1" dirty="0">
              <a:solidFill>
                <a:schemeClr val="bg1"/>
              </a:solidFill>
            </a:endParaRPr>
          </a:p>
        </p:txBody>
      </p:sp>
    </p:spTree>
    <p:extLst>
      <p:ext uri="{BB962C8B-B14F-4D97-AF65-F5344CB8AC3E}">
        <p14:creationId xmlns:p14="http://schemas.microsoft.com/office/powerpoint/2010/main" val="17531787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55184"/>
            <a:ext cx="11640065" cy="4431983"/>
          </a:xfrm>
          <a:prstGeom prst="rect">
            <a:avLst/>
          </a:prstGeom>
        </p:spPr>
        <p:txBody>
          <a:bodyPr wrap="square">
            <a:spAutoFit/>
          </a:bodyPr>
          <a:lstStyle/>
          <a:p>
            <a:r>
              <a:rPr lang="ru-RU" sz="2400" dirty="0" smtClean="0"/>
              <a:t>С</a:t>
            </a:r>
            <a:r>
              <a:rPr lang="en-US" sz="2400" dirty="0" smtClean="0"/>
              <a:t> 12</a:t>
            </a:r>
            <a:r>
              <a:rPr lang="ru-RU" sz="2400" dirty="0" smtClean="0"/>
              <a:t>.03.2022 </a:t>
            </a:r>
            <a:r>
              <a:rPr lang="ru-RU" sz="2400" dirty="0"/>
              <a:t>списываются начисленные контрагенту, но не уплаченные неустойки по любым контрактам, </a:t>
            </a:r>
            <a:r>
              <a:rPr lang="ru-RU" sz="2400" u="sng" dirty="0"/>
              <a:t>обязательства по которым были исполнены в полном объеме. </a:t>
            </a:r>
            <a:endParaRPr lang="ru-RU" sz="2400" u="sng" dirty="0" smtClean="0"/>
          </a:p>
          <a:p>
            <a:r>
              <a:rPr lang="ru-RU" sz="2400" dirty="0" smtClean="0"/>
              <a:t>Год </a:t>
            </a:r>
            <a:r>
              <a:rPr lang="ru-RU" sz="2400" dirty="0"/>
              <a:t>и причина ненадлежащего исполнения обязательств значения не имеют</a:t>
            </a:r>
            <a:r>
              <a:rPr lang="ru-RU" sz="2400" dirty="0" smtClean="0"/>
              <a:t>.</a:t>
            </a:r>
          </a:p>
          <a:p>
            <a:endParaRPr lang="ru-RU" sz="2400" dirty="0"/>
          </a:p>
          <a:p>
            <a:r>
              <a:rPr lang="ru-RU" sz="2400" dirty="0" smtClean="0"/>
              <a:t> </a:t>
            </a:r>
            <a:r>
              <a:rPr lang="ru-RU" sz="2400" dirty="0"/>
              <a:t>При этом заказчик:</a:t>
            </a:r>
          </a:p>
          <a:p>
            <a:r>
              <a:rPr lang="ru-RU" sz="2400" dirty="0"/>
              <a:t>● списывает такие неустойки, если их общая сумма не превышает 5% цены контракта;</a:t>
            </a:r>
            <a:br>
              <a:rPr lang="ru-RU" sz="2400" dirty="0"/>
            </a:br>
            <a:r>
              <a:rPr lang="ru-RU" sz="2400" dirty="0"/>
              <a:t>● списывает 50% таких неустоек при условии уплаты контрагентом вторых 50% неустоек, если их общая сумма превышает 5%, но составляет не более 20% цены контракта.</a:t>
            </a:r>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3200" dirty="0" smtClean="0">
                <a:solidFill>
                  <a:schemeClr val="bg1"/>
                </a:solidFill>
                <a:latin typeface="Arial" panose="020B0604020202020204" pitchFamily="34" charset="0"/>
                <a:cs typeface="Arial" panose="020B0604020202020204" pitchFamily="34" charset="0"/>
              </a:rPr>
              <a:t>Изменения, утвержденные Федеральным законом </a:t>
            </a:r>
            <a:r>
              <a:rPr lang="ru-RU" sz="3200" dirty="0">
                <a:solidFill>
                  <a:schemeClr val="bg1"/>
                </a:solidFill>
                <a:latin typeface="Arial" panose="020B0604020202020204" pitchFamily="34" charset="0"/>
                <a:cs typeface="Arial" panose="020B0604020202020204" pitchFamily="34" charset="0"/>
              </a:rPr>
              <a:t>от </a:t>
            </a:r>
            <a:r>
              <a:rPr lang="ru-RU" sz="3200" dirty="0" smtClean="0">
                <a:solidFill>
                  <a:schemeClr val="bg1"/>
                </a:solidFill>
                <a:latin typeface="Arial" panose="020B0604020202020204" pitchFamily="34" charset="0"/>
                <a:cs typeface="Arial" panose="020B0604020202020204" pitchFamily="34" charset="0"/>
              </a:rPr>
              <a:t>08.03.2022 </a:t>
            </a:r>
            <a:r>
              <a:rPr lang="ru-RU" sz="3200" dirty="0">
                <a:solidFill>
                  <a:schemeClr val="bg1"/>
                </a:solidFill>
                <a:latin typeface="Arial" panose="020B0604020202020204" pitchFamily="34" charset="0"/>
                <a:cs typeface="Arial" panose="020B0604020202020204" pitchFamily="34" charset="0"/>
              </a:rPr>
              <a:t>№ </a:t>
            </a:r>
            <a:r>
              <a:rPr lang="ru-RU" sz="3200" dirty="0" smtClean="0">
                <a:solidFill>
                  <a:schemeClr val="bg1"/>
                </a:solidFill>
                <a:latin typeface="Arial" panose="020B0604020202020204" pitchFamily="34" charset="0"/>
                <a:cs typeface="Arial" panose="020B0604020202020204" pitchFamily="34" charset="0"/>
              </a:rPr>
              <a:t>46-ФЗ</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38505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730548" y="1414752"/>
            <a:ext cx="8750579" cy="461665"/>
          </a:xfrm>
          <a:prstGeom prst="rect">
            <a:avLst/>
          </a:prstGeom>
          <a:noFill/>
        </p:spPr>
        <p:txBody>
          <a:bodyPr wrap="square" rtlCol="0">
            <a:spAutoFit/>
          </a:bodyPr>
          <a:lstStyle/>
          <a:p>
            <a:r>
              <a:rPr lang="ru-RU" sz="2400" b="1" dirty="0" smtClean="0">
                <a:solidFill>
                  <a:schemeClr val="bg1"/>
                </a:solidFill>
              </a:rPr>
              <a:t>Остальные случаи списания неустойки</a:t>
            </a:r>
            <a:endParaRPr lang="ru-RU" sz="2400" b="1" dirty="0">
              <a:solidFill>
                <a:schemeClr val="bg1"/>
              </a:solidFill>
            </a:endParaRPr>
          </a:p>
        </p:txBody>
      </p:sp>
    </p:spTree>
    <p:extLst>
      <p:ext uri="{BB962C8B-B14F-4D97-AF65-F5344CB8AC3E}">
        <p14:creationId xmlns:p14="http://schemas.microsoft.com/office/powerpoint/2010/main" val="35412251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55184"/>
            <a:ext cx="11640065" cy="4924425"/>
          </a:xfrm>
          <a:prstGeom prst="rect">
            <a:avLst/>
          </a:prstGeom>
        </p:spPr>
        <p:txBody>
          <a:bodyPr wrap="square">
            <a:spAutoFit/>
          </a:bodyPr>
          <a:lstStyle/>
          <a:p>
            <a:pPr indent="457200" algn="just"/>
            <a:r>
              <a:rPr lang="ru-RU" sz="2000" b="1" dirty="0" smtClean="0">
                <a:latin typeface="Arial" panose="020B0604020202020204" pitchFamily="34" charset="0"/>
                <a:cs typeface="Arial" panose="020B0604020202020204" pitchFamily="34" charset="0"/>
              </a:rPr>
              <a:t>Поставщик не будет включен в РНП, если надлежащее </a:t>
            </a:r>
            <a:r>
              <a:rPr lang="ru-RU" sz="2000" b="1" dirty="0">
                <a:latin typeface="Arial" panose="020B0604020202020204" pitchFamily="34" charset="0"/>
                <a:cs typeface="Arial" panose="020B0604020202020204" pitchFamily="34" charset="0"/>
              </a:rPr>
              <a:t>исполнение оказалось невозможным </a:t>
            </a:r>
            <a:r>
              <a:rPr lang="ru-RU" sz="2000" b="1" dirty="0" smtClean="0">
                <a:latin typeface="Arial" panose="020B0604020202020204" pitchFamily="34" charset="0"/>
                <a:cs typeface="Arial" panose="020B0604020202020204" pitchFamily="34" charset="0"/>
              </a:rPr>
              <a:t>в </a:t>
            </a:r>
            <a:r>
              <a:rPr lang="ru-RU" sz="2000" b="1" dirty="0">
                <a:latin typeface="Arial" panose="020B0604020202020204" pitchFamily="34" charset="0"/>
                <a:cs typeface="Arial" panose="020B0604020202020204" pitchFamily="34" charset="0"/>
              </a:rPr>
              <a:t>связи </a:t>
            </a:r>
            <a:r>
              <a:rPr lang="ru-RU" sz="2000" b="1" dirty="0" smtClean="0">
                <a:latin typeface="Arial" panose="020B0604020202020204" pitchFamily="34" charset="0"/>
                <a:cs typeface="Arial" panose="020B0604020202020204" pitchFamily="34" charset="0"/>
              </a:rPr>
              <a:t>с: </a:t>
            </a:r>
          </a:p>
          <a:p>
            <a:pPr indent="457200" algn="just"/>
            <a:r>
              <a:rPr lang="ru-RU" sz="2000" b="1" dirty="0" smtClean="0">
                <a:latin typeface="Arial" panose="020B0604020202020204" pitchFamily="34" charset="0"/>
                <a:cs typeface="Arial" panose="020B0604020202020204" pitchFamily="34" charset="0"/>
              </a:rPr>
              <a:t>- введением </a:t>
            </a:r>
            <a:r>
              <a:rPr lang="ru-RU" sz="2000" b="1" dirty="0">
                <a:latin typeface="Arial" panose="020B0604020202020204" pitchFamily="34" charset="0"/>
                <a:cs typeface="Arial" panose="020B0604020202020204" pitchFamily="34" charset="0"/>
              </a:rPr>
              <a:t>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a:t>
            </a:r>
            <a:r>
              <a:rPr lang="ru-RU" sz="2000" b="1" dirty="0" smtClean="0">
                <a:latin typeface="Arial" panose="020B0604020202020204" pitchFamily="34" charset="0"/>
                <a:cs typeface="Arial" panose="020B0604020202020204" pitchFamily="34" charset="0"/>
              </a:rPr>
              <a:t>лиц, </a:t>
            </a:r>
          </a:p>
          <a:p>
            <a:pPr indent="457200" algn="just"/>
            <a:r>
              <a:rPr lang="ru-RU" sz="2000" b="1" dirty="0" smtClean="0">
                <a:latin typeface="Arial" panose="020B0604020202020204" pitchFamily="34" charset="0"/>
                <a:cs typeface="Arial" panose="020B0604020202020204" pitchFamily="34" charset="0"/>
              </a:rPr>
              <a:t>- и </a:t>
            </a:r>
            <a:r>
              <a:rPr lang="ru-RU" sz="2000" b="1" dirty="0">
                <a:latin typeface="Arial" panose="020B0604020202020204" pitchFamily="34" charset="0"/>
                <a:cs typeface="Arial" panose="020B0604020202020204" pitchFamily="34" charset="0"/>
              </a:rPr>
              <a:t>(или)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a:t>
            </a:r>
            <a:r>
              <a:rPr lang="ru-RU" sz="2000" b="1" dirty="0" smtClean="0">
                <a:latin typeface="Arial" panose="020B0604020202020204" pitchFamily="34" charset="0"/>
                <a:cs typeface="Arial" panose="020B0604020202020204" pitchFamily="34" charset="0"/>
              </a:rPr>
              <a:t>характера. </a:t>
            </a:r>
          </a:p>
          <a:p>
            <a:pPr indent="457200" algn="just"/>
            <a:endParaRPr lang="ru-RU" sz="2000" b="1" dirty="0">
              <a:latin typeface="Arial" panose="020B0604020202020204" pitchFamily="34" charset="0"/>
              <a:cs typeface="Arial" panose="020B0604020202020204" pitchFamily="34" charset="0"/>
            </a:endParaRPr>
          </a:p>
          <a:p>
            <a:pPr indent="457200" algn="just"/>
            <a:r>
              <a:rPr lang="ru-RU" sz="2000" b="1" dirty="0" smtClean="0">
                <a:latin typeface="Arial" panose="020B0604020202020204" pitchFamily="34" charset="0"/>
                <a:cs typeface="Arial" panose="020B0604020202020204" pitchFamily="34" charset="0"/>
              </a:rPr>
              <a:t>К </a:t>
            </a:r>
            <a:r>
              <a:rPr lang="ru-RU" sz="2000" b="1" dirty="0">
                <a:latin typeface="Arial" panose="020B0604020202020204" pitchFamily="34" charset="0"/>
                <a:cs typeface="Arial" panose="020B0604020202020204" pitchFamily="34" charset="0"/>
              </a:rPr>
              <a:t>таким обстоятельствам не относится отказ поставщика (подрядчика, исполнителя) от исполнения контракта по причине введения санкций и (или) мер ограничительного характера </a:t>
            </a:r>
            <a:r>
              <a:rPr lang="ru-RU" sz="2000" b="1" dirty="0">
                <a:solidFill>
                  <a:srgbClr val="FF0000"/>
                </a:solidFill>
                <a:latin typeface="Arial" panose="020B0604020202020204" pitchFamily="34" charset="0"/>
                <a:cs typeface="Arial" panose="020B0604020202020204" pitchFamily="34" charset="0"/>
              </a:rPr>
              <a:t>в отношении заказчика</a:t>
            </a:r>
            <a:r>
              <a:rPr lang="ru-RU" sz="2000" b="1" dirty="0">
                <a:latin typeface="Arial" panose="020B0604020202020204" pitchFamily="34" charset="0"/>
                <a:cs typeface="Arial" panose="020B0604020202020204" pitchFamily="34" charset="0"/>
              </a:rPr>
              <a:t>.</a:t>
            </a:r>
          </a:p>
          <a:p>
            <a:r>
              <a:rPr lang="ru-RU" sz="1800" dirty="0"/>
              <a:t> </a:t>
            </a:r>
          </a:p>
          <a:p>
            <a:pPr indent="457200" algn="just"/>
            <a:endParaRPr lang="ru-RU" sz="1800" b="1" dirty="0"/>
          </a:p>
          <a:p>
            <a:endParaRPr lang="ru-RU" sz="1800" b="1" dirty="0"/>
          </a:p>
        </p:txBody>
      </p:sp>
      <p:sp>
        <p:nvSpPr>
          <p:cNvPr id="2" name="Заголовок 1"/>
          <p:cNvSpPr>
            <a:spLocks noGrp="1"/>
          </p:cNvSpPr>
          <p:nvPr>
            <p:ph type="ctrTitle"/>
          </p:nvPr>
        </p:nvSpPr>
        <p:spPr>
          <a:xfrm>
            <a:off x="19454" y="-9728"/>
            <a:ext cx="12172545" cy="1233048"/>
          </a:xfrm>
          <a:solidFill>
            <a:schemeClr val="tx2"/>
          </a:solidFill>
        </p:spPr>
        <p:txBody>
          <a:bodyPr>
            <a:normAutofit fontScale="90000"/>
          </a:bodyPr>
          <a:lstStyle/>
          <a:p>
            <a:pPr lvl="0"/>
            <a:r>
              <a:rPr lang="ru-RU" sz="3200" dirty="0">
                <a:solidFill>
                  <a:schemeClr val="bg1"/>
                </a:solidFill>
                <a:latin typeface="Times New Roman" panose="02020603050405020304" pitchFamily="18" charset="0"/>
                <a:cs typeface="Times New Roman" panose="02020603050405020304" pitchFamily="18" charset="0"/>
              </a:rPr>
              <a:t>Принятые на федеральном уровне меры, направленные на изменение контрактной системы в сфере закупок в условиях введения санкций </a:t>
            </a:r>
            <a:endParaRPr lang="ru-RU" sz="32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38505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922638" y="1414752"/>
            <a:ext cx="10558489" cy="461665"/>
          </a:xfrm>
          <a:prstGeom prst="rect">
            <a:avLst/>
          </a:prstGeom>
          <a:noFill/>
        </p:spPr>
        <p:txBody>
          <a:bodyPr wrap="square" rtlCol="0">
            <a:spAutoFit/>
          </a:bodyPr>
          <a:lstStyle/>
          <a:p>
            <a:r>
              <a:rPr lang="ru-RU" sz="2400" b="1" dirty="0" smtClean="0">
                <a:solidFill>
                  <a:schemeClr val="bg1"/>
                </a:solidFill>
              </a:rPr>
              <a:t>Расширен перечень оснований для отказа включения в РНП</a:t>
            </a:r>
            <a:endParaRPr lang="ru-RU" sz="2400" b="1" dirty="0">
              <a:solidFill>
                <a:schemeClr val="bg1"/>
              </a:solidFill>
            </a:endParaRPr>
          </a:p>
        </p:txBody>
      </p:sp>
    </p:spTree>
    <p:extLst>
      <p:ext uri="{BB962C8B-B14F-4D97-AF65-F5344CB8AC3E}">
        <p14:creationId xmlns:p14="http://schemas.microsoft.com/office/powerpoint/2010/main" val="35092721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031873"/>
          </a:xfrm>
          <a:prstGeom prst="rect">
            <a:avLst/>
          </a:prstGeom>
        </p:spPr>
        <p:txBody>
          <a:bodyPr wrap="square">
            <a:spAutoFit/>
          </a:bodyPr>
          <a:lstStyle/>
          <a:p>
            <a:pPr indent="457200" algn="just"/>
            <a:r>
              <a:rPr lang="ru-RU" sz="1600" dirty="0" smtClean="0"/>
              <a:t>В </a:t>
            </a:r>
            <a:r>
              <a:rPr lang="ru-RU" sz="1600" dirty="0"/>
              <a:t>Приложении к ПП РФ 2571 дополнительные требования к участникам закупки установлены в отношении отдельных видов ТРУ и </a:t>
            </a:r>
            <a:r>
              <a:rPr lang="ru-RU" sz="1600" b="1" dirty="0"/>
              <a:t>сгруппированы</a:t>
            </a:r>
            <a:r>
              <a:rPr lang="ru-RU" sz="1600" dirty="0"/>
              <a:t> в разделы </a:t>
            </a:r>
            <a:r>
              <a:rPr lang="ru-RU" sz="1600" b="1" dirty="0"/>
              <a:t>в разрезе сферы закупаемых товаров, работ, услуг</a:t>
            </a:r>
            <a:r>
              <a:rPr lang="ru-RU" sz="1600" dirty="0"/>
              <a:t>. </a:t>
            </a:r>
            <a:endParaRPr lang="ru-RU" sz="1600" dirty="0" smtClean="0"/>
          </a:p>
          <a:p>
            <a:pPr indent="457200" algn="just"/>
            <a:r>
              <a:rPr lang="ru-RU" sz="1600" dirty="0" smtClean="0"/>
              <a:t>Абзацем </a:t>
            </a:r>
            <a:r>
              <a:rPr lang="ru-RU" sz="1600" dirty="0"/>
              <a:t>вторым </a:t>
            </a:r>
            <a:r>
              <a:rPr lang="ru-RU" sz="1600" dirty="0" err="1" smtClean="0"/>
              <a:t>пп</a:t>
            </a:r>
            <a:r>
              <a:rPr lang="ru-RU" sz="1600" dirty="0"/>
              <a:t>. "а" п. 3 ПП РФ 2571 предусмотрено, что позиция Приложения к ПП РФ 2571 применяется в случае, если объект закупки включает один или несколько закупаемых ТРУ, указанных в соответствующей позиции в графе "Наименование отдельных видов товаров, работ, услуг, являющихся объектом закупки". </a:t>
            </a:r>
            <a:endParaRPr lang="ru-RU" sz="1600" dirty="0" smtClean="0"/>
          </a:p>
          <a:p>
            <a:pPr indent="457200" algn="just"/>
            <a:r>
              <a:rPr lang="ru-RU" sz="1600" b="1" dirty="0" smtClean="0"/>
              <a:t>Вид </a:t>
            </a:r>
            <a:r>
              <a:rPr lang="ru-RU" sz="1600" b="1" dirty="0"/>
              <a:t>или сфера деятельности заказчика не образует условия применения дополнительных требований</a:t>
            </a:r>
            <a:r>
              <a:rPr lang="ru-RU" sz="1600" dirty="0"/>
              <a:t> к участникам закупки. Наименования разделов </a:t>
            </a:r>
            <a:r>
              <a:rPr lang="ru-RU" sz="1600" b="1" dirty="0">
                <a:solidFill>
                  <a:srgbClr val="FF0000"/>
                </a:solidFill>
              </a:rPr>
              <a:t>Приложения</a:t>
            </a:r>
            <a:r>
              <a:rPr lang="ru-RU" sz="1600" dirty="0"/>
              <a:t> к ПП РФ 2571 сформированы в отношении сферы закупки (сферы закупаемых товаров, работ, услуг) и </a:t>
            </a:r>
            <a:r>
              <a:rPr lang="ru-RU" sz="1600" b="1" dirty="0">
                <a:solidFill>
                  <a:srgbClr val="FF0000"/>
                </a:solidFill>
              </a:rPr>
              <a:t>не предусматривают соотнесения с видами или сферами деятельности заказчика</a:t>
            </a:r>
            <a:r>
              <a:rPr lang="ru-RU" sz="1600" dirty="0"/>
              <a:t>. Отдельными позициями Приложения к ПП РФ 2571 в графе "Дополнительные требования к участникам закупки" предусмотрено дополнительное требование о наличии у участника закупки нескольких видов опыта выполнения работ. В таких позициях в графе "Информация и документы, подтверждающие соответствие участников закупки дополнительным требованиям" предусмотрены разные подтверждающие информация и документы для разных случаев наличия одного из видов опыта выполнения работ. </a:t>
            </a:r>
            <a:endParaRPr lang="ru-RU" sz="1600" dirty="0" smtClean="0"/>
          </a:p>
          <a:p>
            <a:pPr indent="457200" algn="just"/>
            <a:r>
              <a:rPr lang="ru-RU" sz="1600" dirty="0" smtClean="0"/>
              <a:t>Департамент </a:t>
            </a:r>
            <a:r>
              <a:rPr lang="ru-RU" sz="1600" dirty="0"/>
              <a:t>сообщает, что если Приложением к ПП РФ 2571 </a:t>
            </a:r>
            <a:r>
              <a:rPr lang="ru-RU" sz="1600" b="1" dirty="0">
                <a:solidFill>
                  <a:srgbClr val="FF0000"/>
                </a:solidFill>
              </a:rPr>
              <a:t>в графе </a:t>
            </a:r>
            <a:r>
              <a:rPr lang="ru-RU" sz="1600" dirty="0"/>
              <a:t>"Дополнительные требования к участникам закупки" предусмотрено несколько видов опыта выполнения работ, то соответствующим требованию о наличии опыта выполнения работ является участник закупки, обладающий хотя бы одним из таких видов опыта.</a:t>
            </a:r>
          </a:p>
        </p:txBody>
      </p:sp>
      <p:sp>
        <p:nvSpPr>
          <p:cNvPr id="2" name="Заголовок 1"/>
          <p:cNvSpPr>
            <a:spLocks noGrp="1"/>
          </p:cNvSpPr>
          <p:nvPr>
            <p:ph type="ctrTitle"/>
          </p:nvPr>
        </p:nvSpPr>
        <p:spPr>
          <a:xfrm>
            <a:off x="19454" y="-9728"/>
            <a:ext cx="12172545" cy="1233048"/>
          </a:xfrm>
          <a:solidFill>
            <a:schemeClr val="tx2"/>
          </a:solidFill>
        </p:spPr>
        <p:txBody>
          <a:bodyPr>
            <a:noAutofit/>
          </a:bodyPr>
          <a:lstStyle/>
          <a:p>
            <a:pPr lvl="0"/>
            <a:r>
              <a:rPr lang="ru-RU" sz="1600" dirty="0">
                <a:solidFill>
                  <a:schemeClr val="bg1"/>
                </a:solidFill>
              </a:rPr>
              <a:t>Постановление Правительства РФ от 29.12.2021 № 2571</a:t>
            </a:r>
            <a:br>
              <a:rPr lang="ru-RU" sz="1600" dirty="0">
                <a:solidFill>
                  <a:schemeClr val="bg1"/>
                </a:solidFill>
              </a:rPr>
            </a:br>
            <a:r>
              <a:rPr lang="ru-RU" sz="16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br>
              <a:rPr lang="ru-RU" sz="1600" dirty="0">
                <a:solidFill>
                  <a:schemeClr val="bg1"/>
                </a:solidFill>
              </a:rPr>
            </a:br>
            <a:endParaRPr lang="ru-RU" sz="16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947351" y="1260868"/>
            <a:ext cx="10492587" cy="461665"/>
          </a:xfrm>
          <a:prstGeom prst="rect">
            <a:avLst/>
          </a:prstGeom>
          <a:noFill/>
        </p:spPr>
        <p:txBody>
          <a:bodyPr wrap="square" rtlCol="0">
            <a:spAutoFit/>
          </a:bodyPr>
          <a:lstStyle/>
          <a:p>
            <a:r>
              <a:rPr lang="ru-RU" sz="2400" b="1" dirty="0">
                <a:solidFill>
                  <a:schemeClr val="bg1"/>
                </a:solidFill>
              </a:rPr>
              <a:t>ПИСЬМО МИНФИНА РОССИИ ОТ 06.08.2020 </a:t>
            </a:r>
            <a:r>
              <a:rPr lang="ru-RU" sz="2400" b="1" dirty="0" smtClean="0">
                <a:solidFill>
                  <a:schemeClr val="bg1"/>
                </a:solidFill>
              </a:rPr>
              <a:t>№ </a:t>
            </a:r>
            <a:r>
              <a:rPr lang="ru-RU" sz="2400" b="1" dirty="0">
                <a:solidFill>
                  <a:schemeClr val="bg1"/>
                </a:solidFill>
              </a:rPr>
              <a:t>24-01-06/68958</a:t>
            </a:r>
          </a:p>
        </p:txBody>
      </p:sp>
    </p:spTree>
    <p:extLst>
      <p:ext uri="{BB962C8B-B14F-4D97-AF65-F5344CB8AC3E}">
        <p14:creationId xmlns:p14="http://schemas.microsoft.com/office/powerpoint/2010/main" val="14177034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401205"/>
          </a:xfrm>
          <a:prstGeom prst="rect">
            <a:avLst/>
          </a:prstGeom>
        </p:spPr>
        <p:txBody>
          <a:bodyPr wrap="square">
            <a:spAutoFit/>
          </a:bodyPr>
          <a:lstStyle/>
          <a:p>
            <a:pPr indent="457200" algn="just"/>
            <a:r>
              <a:rPr lang="ru-RU" sz="2000" dirty="0"/>
              <a:t>Особые условия </a:t>
            </a:r>
            <a:r>
              <a:rPr lang="ru-RU" sz="2000" dirty="0" smtClean="0"/>
              <a:t>– зависимость </a:t>
            </a:r>
            <a:r>
              <a:rPr lang="ru-RU" sz="2000" dirty="0"/>
              <a:t>от НМЦК (НМЦК = МЗЦК)</a:t>
            </a:r>
          </a:p>
          <a:p>
            <a:pPr marL="342900" indent="-342900" algn="just">
              <a:buFont typeface="Arial" panose="020B0604020202020204" pitchFamily="34" charset="0"/>
              <a:buChar char="•"/>
            </a:pPr>
            <a:r>
              <a:rPr lang="ru-RU" sz="2000" dirty="0" smtClean="0"/>
              <a:t>положения</a:t>
            </a:r>
            <a:r>
              <a:rPr lang="ru-RU" sz="2000" dirty="0"/>
              <a:t>, касающиеся начальной (максимальной) цены контракта, применяются к максимальному значению цены контракта (НМЦК = МЗЦК</a:t>
            </a:r>
            <a:r>
              <a:rPr lang="ru-RU" sz="2000" dirty="0" smtClean="0"/>
              <a:t>); </a:t>
            </a:r>
          </a:p>
          <a:p>
            <a:pPr marL="342900" indent="-342900" algn="just">
              <a:buFont typeface="Arial" panose="020B0604020202020204" pitchFamily="34" charset="0"/>
              <a:buChar char="•"/>
            </a:pPr>
            <a:r>
              <a:rPr lang="ru-RU" sz="2000" dirty="0" smtClean="0"/>
              <a:t>в </a:t>
            </a:r>
            <a:r>
              <a:rPr lang="ru-RU" sz="2000" dirty="0"/>
              <a:t>случае проведения совместного конкурса или аукциона положения, касающиеся НМЦК, применяются к сумме МЗЦК каждого контракта, а в случае, </a:t>
            </a:r>
            <a:r>
              <a:rPr lang="ru-RU" sz="2000" dirty="0" smtClean="0"/>
              <a:t>предусмотренном частью </a:t>
            </a:r>
            <a:r>
              <a:rPr lang="ru-RU" sz="2000" dirty="0"/>
              <a:t>24 статьи </a:t>
            </a:r>
            <a:r>
              <a:rPr lang="ru-RU" sz="2000" dirty="0" smtClean="0"/>
              <a:t>22 Закона № 44-ФЗ, </a:t>
            </a:r>
            <a:r>
              <a:rPr lang="ru-RU" sz="2000" dirty="0"/>
              <a:t>к сумме МЗЦК. (НМЦК = общей сумме всех НМЦК, НМЦК = общей сумме МЗЦК</a:t>
            </a:r>
            <a:r>
              <a:rPr lang="ru-RU" sz="2000" dirty="0" smtClean="0"/>
              <a:t>);</a:t>
            </a:r>
            <a:endParaRPr lang="ru-RU" sz="2000" dirty="0"/>
          </a:p>
          <a:p>
            <a:pPr marL="342900" indent="-342900" algn="just">
              <a:buFont typeface="Arial" panose="020B0604020202020204" pitchFamily="34" charset="0"/>
              <a:buChar char="•"/>
            </a:pPr>
            <a:r>
              <a:rPr lang="ru-RU" sz="2000" dirty="0" smtClean="0"/>
              <a:t>опытом </a:t>
            </a:r>
            <a:r>
              <a:rPr lang="ru-RU" sz="2000" dirty="0"/>
              <a:t>исполнения договора, предусмотренным приложением </a:t>
            </a:r>
            <a:r>
              <a:rPr lang="ru-RU" sz="2000" dirty="0" smtClean="0"/>
              <a:t>в графе "Дополнительные </a:t>
            </a:r>
            <a:r>
              <a:rPr lang="ru-RU" sz="2000" dirty="0"/>
              <a:t>требования к участникам закупки", также считается опыт исполнения контрактов, исполненных участником закупки по результатам проведения совместного конкурса или аукциона. При этом ценой поставленных товаров, выполненных работ, оказанных услуг считается сумма цен товаров, работ, услуг, поставленных, выполненных, оказанных по таким </a:t>
            </a:r>
            <a:r>
              <a:rPr lang="ru-RU" sz="2000" dirty="0" smtClean="0"/>
              <a:t>контрактам.</a:t>
            </a:r>
            <a:endParaRPr lang="ru-RU" sz="2000" dirty="0"/>
          </a:p>
          <a:p>
            <a:pPr indent="457200" algn="just"/>
            <a:r>
              <a:rPr lang="ru-RU" sz="2000" dirty="0"/>
              <a:t>Считается общая сумма по всем контрактам совместной закупки </a:t>
            </a:r>
            <a:r>
              <a:rPr lang="ru-RU" sz="2000" dirty="0" smtClean="0"/>
              <a:t>– не </a:t>
            </a:r>
            <a:r>
              <a:rPr lang="ru-RU" sz="2000" dirty="0"/>
              <a:t>отдельно каждый.</a:t>
            </a:r>
            <a:endParaRPr lang="ru-RU" sz="1800" dirty="0"/>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7039527"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367337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555093"/>
          </a:xfrm>
          <a:prstGeom prst="rect">
            <a:avLst/>
          </a:prstGeom>
        </p:spPr>
        <p:txBody>
          <a:bodyPr wrap="square">
            <a:spAutoFit/>
          </a:bodyPr>
          <a:lstStyle/>
          <a:p>
            <a:pPr marL="285750" indent="-285750">
              <a:buFont typeface="Arial" panose="020B0604020202020204" pitchFamily="34" charset="0"/>
              <a:buChar char="•"/>
            </a:pPr>
            <a:r>
              <a:rPr lang="ru-RU" sz="1500" dirty="0">
                <a:solidFill>
                  <a:srgbClr val="FF0000"/>
                </a:solidFill>
              </a:rPr>
              <a:t>опытом исполнения договора</a:t>
            </a:r>
            <a:r>
              <a:rPr lang="ru-RU" sz="1500" dirty="0"/>
              <a:t>, предусмотренным приложением в графе "Дополнительные требования к участникам закупки", считается </a:t>
            </a:r>
            <a:r>
              <a:rPr lang="ru-RU" sz="1500" dirty="0" smtClean="0"/>
              <a:t>опыт </a:t>
            </a:r>
            <a:r>
              <a:rPr lang="ru-RU" sz="1500" dirty="0"/>
              <a:t>исполнения участником закупки договора, </a:t>
            </a:r>
            <a:r>
              <a:rPr lang="ru-RU" sz="1500" dirty="0">
                <a:solidFill>
                  <a:srgbClr val="FF0000"/>
                </a:solidFill>
              </a:rPr>
              <a:t>предметом которого являются поставка одного или нескольких товаров, выполнение одной или нескольких работ</a:t>
            </a:r>
            <a:r>
              <a:rPr lang="ru-RU" sz="1500" dirty="0"/>
              <a:t>, оказание одной или нескольких услуг, указанных в приложении в соответствующей позиции в графе "Дополнительные требования к участникам закупки</a:t>
            </a:r>
            <a:r>
              <a:rPr lang="ru-RU" sz="1500" dirty="0" smtClean="0"/>
              <a:t>";</a:t>
            </a:r>
            <a:endParaRPr lang="ru-RU" sz="1500" dirty="0" smtClean="0">
              <a:hlinkClick r:id="rId2"/>
            </a:endParaRPr>
          </a:p>
          <a:p>
            <a:pPr marL="285750" indent="-285750">
              <a:buFont typeface="Arial" panose="020B0604020202020204" pitchFamily="34" charset="0"/>
              <a:buChar char="•"/>
            </a:pPr>
            <a:r>
              <a:rPr lang="ru-RU" sz="1500" dirty="0"/>
              <a:t>опытом исполнения договора, предусмотренным приложением в графе "Дополнительные требования к участникам закупки", считается такой опыт участника закупки </a:t>
            </a:r>
            <a:r>
              <a:rPr lang="ru-RU" sz="1500" u="sng" dirty="0">
                <a:solidFill>
                  <a:srgbClr val="FF0000"/>
                </a:solidFill>
              </a:rPr>
              <a:t>за 5 лет до дня окончания срока подачи заявок на участие в закупке с учетом правопреемства</a:t>
            </a:r>
            <a:r>
              <a:rPr lang="ru-RU" sz="1500" dirty="0">
                <a:solidFill>
                  <a:srgbClr val="FF0000"/>
                </a:solidFill>
              </a:rPr>
              <a:t> </a:t>
            </a:r>
            <a:r>
              <a:rPr lang="ru-RU" sz="1500" dirty="0"/>
              <a:t>(в случае наличия подтверждающего документа</a:t>
            </a:r>
            <a:r>
              <a:rPr lang="ru-RU" sz="1500" dirty="0" smtClean="0"/>
              <a:t>). </a:t>
            </a:r>
            <a:r>
              <a:rPr lang="ru-RU" sz="1500" dirty="0" smtClean="0">
                <a:solidFill>
                  <a:srgbClr val="FF0000"/>
                </a:solidFill>
              </a:rPr>
              <a:t>Акт </a:t>
            </a:r>
            <a:r>
              <a:rPr lang="ru-RU" sz="1500" dirty="0">
                <a:solidFill>
                  <a:srgbClr val="FF0000"/>
                </a:solidFill>
              </a:rPr>
              <a:t>выполненных работ, подтверждающий цену выполненных работ и являющийся последним актом</a:t>
            </a:r>
            <a:r>
              <a:rPr lang="ru-RU" sz="1500" dirty="0"/>
              <a:t>, составленным при исполнении такого договора, </a:t>
            </a:r>
            <a:r>
              <a:rPr lang="ru-RU" sz="1500" dirty="0">
                <a:solidFill>
                  <a:srgbClr val="FF0000"/>
                </a:solidFill>
              </a:rPr>
              <a:t>акт приемки объекта капитального строительства, акт приемки выполненных работ по сохранению объекта культурного наследия и разрешение на ввод объекта капитального строительства в эксплуатацию должны быть подписаны </a:t>
            </a:r>
            <a:r>
              <a:rPr lang="ru-RU" sz="1500" u="sng" dirty="0">
                <a:solidFill>
                  <a:srgbClr val="FF0000"/>
                </a:solidFill>
              </a:rPr>
              <a:t>не ранее чем за 5 лет до дня окончания срока подачи заявок на участие в </a:t>
            </a:r>
            <a:r>
              <a:rPr lang="ru-RU" sz="1500" u="sng" dirty="0" smtClean="0">
                <a:solidFill>
                  <a:srgbClr val="FF0000"/>
                </a:solidFill>
              </a:rPr>
              <a:t>закупке;</a:t>
            </a:r>
          </a:p>
          <a:p>
            <a:pPr marL="285750" indent="-285750">
              <a:buFont typeface="Arial" panose="020B0604020202020204" pitchFamily="34" charset="0"/>
              <a:buChar char="•"/>
            </a:pPr>
            <a:r>
              <a:rPr lang="ru-RU" sz="1500" dirty="0">
                <a:solidFill>
                  <a:srgbClr val="FF0000"/>
                </a:solidFill>
              </a:rPr>
              <a:t>ценой</a:t>
            </a:r>
            <a:r>
              <a:rPr lang="ru-RU" sz="1500" dirty="0"/>
              <a:t> поставленных товаров, выполненных работ, оказанных услуг по договору, предусмотренному приложением в графе "Дополнительные требования к участникам закупки", </a:t>
            </a:r>
            <a:r>
              <a:rPr lang="ru-RU" sz="1500" dirty="0">
                <a:solidFill>
                  <a:srgbClr val="FF0000"/>
                </a:solidFill>
              </a:rPr>
              <a:t>считается общая цена (сумма цен) </a:t>
            </a:r>
            <a:r>
              <a:rPr lang="ru-RU" sz="1500" dirty="0" smtClean="0">
                <a:solidFill>
                  <a:srgbClr val="FF0000"/>
                </a:solidFill>
              </a:rPr>
              <a:t>ТРУ</a:t>
            </a:r>
            <a:r>
              <a:rPr lang="ru-RU" sz="1500" dirty="0" smtClean="0"/>
              <a:t>, </a:t>
            </a:r>
            <a:r>
              <a:rPr lang="ru-RU" sz="1500" dirty="0">
                <a:solidFill>
                  <a:srgbClr val="FF0000"/>
                </a:solidFill>
              </a:rPr>
              <a:t>указанная в акте (актах) приемки поставленных товаров, выполненных работ, оказанных услуг,</a:t>
            </a:r>
            <a:r>
              <a:rPr lang="ru-RU" sz="1500" dirty="0"/>
              <a:t> предусмотренных приложением в графе "Информация и документы, подтверждающие соответствие участников закупки дополнительным требованиям". </a:t>
            </a:r>
            <a:r>
              <a:rPr lang="ru-RU" sz="1500" dirty="0">
                <a:solidFill>
                  <a:srgbClr val="FF0000"/>
                </a:solidFill>
              </a:rPr>
              <a:t>Если при исполнении такого договора составлено </a:t>
            </a:r>
            <a:r>
              <a:rPr lang="ru-RU" sz="1500" u="sng" dirty="0">
                <a:solidFill>
                  <a:srgbClr val="FF0000"/>
                </a:solidFill>
              </a:rPr>
              <a:t>несколько актов </a:t>
            </a:r>
            <a:r>
              <a:rPr lang="ru-RU" sz="1500" dirty="0">
                <a:solidFill>
                  <a:srgbClr val="FF0000"/>
                </a:solidFill>
              </a:rPr>
              <a:t>приемки поставленных товаров, выполненных работ, оказанных услуг, участниками закупки направляются в соответствии с требованиями </a:t>
            </a:r>
            <a:r>
              <a:rPr lang="ru-RU" sz="1500" dirty="0" smtClean="0">
                <a:solidFill>
                  <a:srgbClr val="FF0000"/>
                </a:solidFill>
              </a:rPr>
              <a:t>Закона № 44-ФЗ </a:t>
            </a:r>
            <a:r>
              <a:rPr lang="ru-RU" sz="1500" u="sng" dirty="0">
                <a:solidFill>
                  <a:srgbClr val="FF0000"/>
                </a:solidFill>
              </a:rPr>
              <a:t>все такие акты;</a:t>
            </a:r>
            <a:endParaRPr lang="ru-RU" sz="1500" u="sng" dirty="0">
              <a:solidFill>
                <a:srgbClr val="FF0000"/>
              </a:solidFill>
              <a:hlinkClick r:id="rId3"/>
            </a:endParaRPr>
          </a:p>
          <a:p>
            <a:endParaRPr lang="ru-RU" sz="1500" b="1" dirty="0">
              <a:hlinkClick r:id="rId4"/>
            </a:endParaRPr>
          </a:p>
          <a:p>
            <a:endParaRPr lang="ru-RU" sz="2000" dirty="0">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784155"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137894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016484"/>
          </a:xfrm>
          <a:prstGeom prst="rect">
            <a:avLst/>
          </a:prstGeom>
        </p:spPr>
        <p:txBody>
          <a:bodyPr wrap="square">
            <a:spAutoFit/>
          </a:bodyPr>
          <a:lstStyle/>
          <a:p>
            <a:pPr marL="285750" indent="-285750">
              <a:buFont typeface="Arial" panose="020B0604020202020204" pitchFamily="34" charset="0"/>
              <a:buChar char="•"/>
            </a:pPr>
            <a:r>
              <a:rPr lang="ru-RU" sz="1500" dirty="0"/>
              <a:t>договором, </a:t>
            </a:r>
            <a:r>
              <a:rPr lang="ru-RU" sz="1500" dirty="0" smtClean="0"/>
              <a:t>предусмотренным пунктом </a:t>
            </a:r>
            <a:r>
              <a:rPr lang="ru-RU" sz="1500" dirty="0"/>
              <a:t>1 позиции 2,пунктом 1 позиции 9,пунктом 1 позиции 10,пунктом 1 позиции 11,пунктом 1 позиции 12,позицией 14,пунктами </a:t>
            </a:r>
            <a:r>
              <a:rPr lang="ru-RU" sz="1500" dirty="0" smtClean="0"/>
              <a:t>1 и 2 </a:t>
            </a:r>
            <a:r>
              <a:rPr lang="ru-RU" sz="1500" dirty="0"/>
              <a:t>позиции 15</a:t>
            </a:r>
            <a:r>
              <a:rPr lang="ru-RU" sz="1500" dirty="0" smtClean="0"/>
              <a:t>, пунктом </a:t>
            </a:r>
            <a:r>
              <a:rPr lang="ru-RU" sz="1500" dirty="0"/>
              <a:t>2 позиции 17</a:t>
            </a:r>
            <a:r>
              <a:rPr lang="ru-RU" sz="1500" dirty="0" smtClean="0"/>
              <a:t>, пунктами 1 и 2 </a:t>
            </a:r>
            <a:r>
              <a:rPr lang="ru-RU" sz="1500" dirty="0"/>
              <a:t>позиции 18,позицией </a:t>
            </a:r>
            <a:r>
              <a:rPr lang="ru-RU" sz="1500" dirty="0" smtClean="0"/>
              <a:t>32 и позициями 33-36 приложения </a:t>
            </a:r>
            <a:r>
              <a:rPr lang="ru-RU" sz="1500" dirty="0"/>
              <a:t>в графе "Дополнительные требования к участникам закупки", считается контракт, заключенный и исполненный в соответствии </a:t>
            </a:r>
            <a:r>
              <a:rPr lang="ru-RU" sz="1500" dirty="0" smtClean="0"/>
              <a:t>с </a:t>
            </a:r>
            <a:r>
              <a:rPr lang="ru-RU" sz="1500" dirty="0" smtClean="0">
                <a:solidFill>
                  <a:srgbClr val="FF0000"/>
                </a:solidFill>
              </a:rPr>
              <a:t>Законом № 44-ФЗ</a:t>
            </a:r>
            <a:r>
              <a:rPr lang="ru-RU" sz="1500" dirty="0" smtClean="0"/>
              <a:t>, </a:t>
            </a:r>
            <a:r>
              <a:rPr lang="ru-RU" sz="1500" b="1" dirty="0"/>
              <a:t>либо</a:t>
            </a:r>
            <a:r>
              <a:rPr lang="ru-RU" sz="1500" dirty="0"/>
              <a:t> договор, заключенный и исполненный в соответствии с </a:t>
            </a:r>
            <a:r>
              <a:rPr lang="ru-RU" sz="1500" dirty="0" smtClean="0">
                <a:solidFill>
                  <a:srgbClr val="FF0000"/>
                </a:solidFill>
              </a:rPr>
              <a:t>Федеральным законом "О </a:t>
            </a:r>
            <a:r>
              <a:rPr lang="ru-RU" sz="1500" dirty="0">
                <a:solidFill>
                  <a:srgbClr val="FF0000"/>
                </a:solidFill>
              </a:rPr>
              <a:t>закупках товаров, работ, услуг отдельными видами юридических лиц</a:t>
            </a:r>
            <a:r>
              <a:rPr lang="ru-RU" sz="1500" dirty="0"/>
              <a:t>"; </a:t>
            </a:r>
            <a:endParaRPr lang="ru-RU" sz="1500" dirty="0" smtClean="0"/>
          </a:p>
          <a:p>
            <a:pPr marL="285750" indent="-285750">
              <a:buFont typeface="Arial" panose="020B0604020202020204" pitchFamily="34" charset="0"/>
              <a:buChar char="•"/>
            </a:pPr>
            <a:r>
              <a:rPr lang="ru-RU" sz="1500" dirty="0"/>
              <a:t>при исполнении договоров, </a:t>
            </a:r>
            <a:r>
              <a:rPr lang="ru-RU" sz="1500" dirty="0" smtClean="0"/>
              <a:t>предусмотренных позициями </a:t>
            </a:r>
            <a:r>
              <a:rPr lang="ru-RU" sz="1500" dirty="0"/>
              <a:t>19</a:t>
            </a:r>
            <a:r>
              <a:rPr lang="ru-RU" sz="1500" dirty="0" smtClean="0"/>
              <a:t>, 20, 22, 23, 32, 34 и 35 приложения </a:t>
            </a:r>
            <a:r>
              <a:rPr lang="ru-RU" sz="1500" dirty="0"/>
              <a:t>в графе "Дополнительные требования к участникам закупки", поставщиком </a:t>
            </a:r>
            <a:r>
              <a:rPr lang="ru-RU" sz="1500" dirty="0">
                <a:solidFill>
                  <a:srgbClr val="FF0000"/>
                </a:solidFill>
              </a:rPr>
              <a:t>должны быть исполнены требования об уплате неустоек</a:t>
            </a:r>
            <a:r>
              <a:rPr lang="ru-RU" sz="1500" dirty="0"/>
              <a:t> (штрафов, пеней) (в случае их начисления); </a:t>
            </a:r>
            <a:endParaRPr lang="ru-RU" sz="1500" dirty="0" smtClean="0"/>
          </a:p>
          <a:p>
            <a:pPr>
              <a:tabLst>
                <a:tab pos="271463" algn="l"/>
              </a:tabLst>
            </a:pPr>
            <a:r>
              <a:rPr lang="ru-RU" sz="1500" dirty="0" smtClean="0"/>
              <a:t>	По </a:t>
            </a:r>
            <a:r>
              <a:rPr lang="ru-RU" sz="1500" dirty="0"/>
              <a:t>остальным </a:t>
            </a:r>
            <a:r>
              <a:rPr lang="ru-RU" sz="1500" dirty="0" smtClean="0"/>
              <a:t>позициям неустойка </a:t>
            </a:r>
            <a:r>
              <a:rPr lang="ru-RU" sz="1500" u="sng" dirty="0" smtClean="0"/>
              <a:t>не допускается.</a:t>
            </a:r>
          </a:p>
          <a:p>
            <a:pPr marL="285750" indent="-285750">
              <a:buFont typeface="Arial" panose="020B0604020202020204" pitchFamily="34" charset="0"/>
              <a:buChar char="•"/>
              <a:tabLst>
                <a:tab pos="271463" algn="l"/>
              </a:tabLst>
            </a:pPr>
            <a:r>
              <a:rPr lang="ru-RU" sz="1500" dirty="0" smtClean="0"/>
              <a:t>предусмотренные приложением в графе "Информация и документы, подтверждающие соответствие участников закупки дополнительным требованиям" информация и документы </a:t>
            </a:r>
            <a:r>
              <a:rPr lang="ru-RU" sz="1500" dirty="0" smtClean="0">
                <a:solidFill>
                  <a:srgbClr val="FF0000"/>
                </a:solidFill>
              </a:rPr>
              <a:t>направляются участниками закупки </a:t>
            </a:r>
            <a:r>
              <a:rPr lang="ru-RU" sz="1500" dirty="0" smtClean="0"/>
              <a:t>в соответствии с требованиями Закона № 44-ФЗ </a:t>
            </a:r>
            <a:r>
              <a:rPr lang="ru-RU" sz="1500" dirty="0" smtClean="0">
                <a:solidFill>
                  <a:srgbClr val="FF0000"/>
                </a:solidFill>
              </a:rPr>
              <a:t>в полном объеме и со всеми приложениями, за исключением случаев</a:t>
            </a:r>
            <a:r>
              <a:rPr lang="ru-RU" sz="1500" dirty="0" smtClean="0"/>
              <a:t>, предусмотренных абзацами шестым и седьмым подпункта "г" пункта 3 ПП РФ 2571.</a:t>
            </a:r>
            <a:endParaRPr lang="ru-RU" sz="1500" dirty="0"/>
          </a:p>
          <a:p>
            <a:pPr marL="285750" indent="-285750">
              <a:buFont typeface="Arial" panose="020B0604020202020204" pitchFamily="34" charset="0"/>
              <a:buChar char="•"/>
              <a:tabLst>
                <a:tab pos="271463" algn="l"/>
              </a:tabLst>
            </a:pPr>
            <a:r>
              <a:rPr lang="ru-RU" sz="1500" dirty="0" smtClean="0"/>
              <a:t>При </a:t>
            </a:r>
            <a:r>
              <a:rPr lang="ru-RU" sz="1500" dirty="0"/>
              <a:t>проведении </a:t>
            </a:r>
            <a:r>
              <a:rPr lang="ru-RU" sz="1500" dirty="0" smtClean="0"/>
              <a:t>предусмотренных Законом </a:t>
            </a:r>
            <a:r>
              <a:rPr lang="ru-RU" sz="1500" dirty="0"/>
              <a:t>№ 44-ФЗ электронных процедур, закрытых электронных процедур такие информация и документы направляются в форме электронных документов или в форме электронных образов бумажных документов. При проведении закрытого конкурса, закрытого аукциона направляются документы или заверенные участником закупки их </a:t>
            </a:r>
            <a:r>
              <a:rPr lang="ru-RU" sz="1500" dirty="0" smtClean="0"/>
              <a:t>копии. </a:t>
            </a:r>
            <a:endParaRPr lang="ru-RU" sz="2000" dirty="0">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784155"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6349807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2169825"/>
          </a:xfrm>
          <a:prstGeom prst="rect">
            <a:avLst/>
          </a:prstGeom>
        </p:spPr>
        <p:txBody>
          <a:bodyPr wrap="square">
            <a:spAutoFit/>
          </a:bodyPr>
          <a:lstStyle/>
          <a:p>
            <a:pPr marL="285750" indent="-285750">
              <a:buFont typeface="Arial" panose="020B0604020202020204" pitchFamily="34" charset="0"/>
              <a:buChar char="•"/>
            </a:pPr>
            <a:r>
              <a:rPr lang="ru-RU" sz="1500" dirty="0"/>
              <a:t>если предусмотренные приложением </a:t>
            </a:r>
            <a:r>
              <a:rPr lang="ru-RU" sz="1500" dirty="0" smtClean="0"/>
              <a:t>в графе "Информация </a:t>
            </a:r>
            <a:r>
              <a:rPr lang="ru-RU" sz="1500" dirty="0"/>
              <a:t>и документы, подтверждающие соответствие участников закупки дополнительным требованиям" документы и информация о таких документах содержатся в открытых и общедоступных государственных реестрах, размещенных в </a:t>
            </a:r>
            <a:r>
              <a:rPr lang="ru-RU" sz="1500" dirty="0" smtClean="0"/>
              <a:t>информационно-телекоммуникационной </a:t>
            </a:r>
            <a:r>
              <a:rPr lang="ru-RU" sz="1500" dirty="0"/>
              <a:t>сети "Интернет", в том числе ведение которых осуществляется в ЕИС с размещением на официальном сайте ЕИС в информационно-телекоммуникационной сети "Интернет" таких документов, вместо направления таких документов участник закупки вправе направить в соответствии </a:t>
            </a:r>
            <a:r>
              <a:rPr lang="ru-RU" sz="1500" dirty="0" smtClean="0"/>
              <a:t>с Законом </a:t>
            </a:r>
            <a:r>
              <a:rPr lang="ru-RU" sz="1500" dirty="0"/>
              <a:t>№ </a:t>
            </a:r>
            <a:r>
              <a:rPr lang="ru-RU" sz="1500" dirty="0" smtClean="0"/>
              <a:t>44Ф номер </a:t>
            </a:r>
            <a:r>
              <a:rPr lang="ru-RU" sz="1500" dirty="0"/>
              <a:t>реестровой записи из соответствующего реестра;</a:t>
            </a:r>
          </a:p>
          <a:p>
            <a:pPr marL="285750" indent="-285750">
              <a:buFont typeface="Arial" panose="020B0604020202020204" pitchFamily="34" charset="0"/>
              <a:buChar char="•"/>
            </a:pPr>
            <a:r>
              <a:rPr lang="ru-RU" sz="1500" dirty="0" smtClean="0">
                <a:solidFill>
                  <a:srgbClr val="FF0000"/>
                </a:solidFill>
              </a:rPr>
              <a:t>в </a:t>
            </a:r>
            <a:r>
              <a:rPr lang="ru-RU" sz="1500" dirty="0">
                <a:solidFill>
                  <a:srgbClr val="FF0000"/>
                </a:solidFill>
              </a:rPr>
              <a:t>случае наличия противоречий </a:t>
            </a:r>
            <a:r>
              <a:rPr lang="ru-RU" sz="1500" dirty="0"/>
              <a:t>между информацией, содержащейся в ЕИС, и информацией, содержащейся в документах, направляемых участниками закупки и предусмотренных приложением </a:t>
            </a:r>
            <a:r>
              <a:rPr lang="ru-RU" sz="1500" dirty="0" smtClean="0"/>
              <a:t>в графе "Информация </a:t>
            </a:r>
            <a:r>
              <a:rPr lang="ru-RU" sz="1500" dirty="0"/>
              <a:t>и документы, подтверждающие соответствие участников закупки дополнительным требованиям", </a:t>
            </a:r>
            <a:r>
              <a:rPr lang="ru-RU" sz="1500" dirty="0">
                <a:solidFill>
                  <a:srgbClr val="FF0000"/>
                </a:solidFill>
              </a:rPr>
              <a:t>приоритет имеет информация, содержащаяся в ЕИС</a:t>
            </a:r>
            <a:endParaRPr lang="ru-RU" sz="2000" dirty="0">
              <a:solidFill>
                <a:srgbClr val="FF0000"/>
              </a:solidFill>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784155"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5471739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3785652"/>
          </a:xfrm>
          <a:prstGeom prst="rect">
            <a:avLst/>
          </a:prstGeom>
        </p:spPr>
        <p:txBody>
          <a:bodyPr wrap="square">
            <a:spAutoFit/>
          </a:bodyPr>
          <a:lstStyle/>
          <a:p>
            <a:r>
              <a:rPr lang="ru-RU" sz="1500" dirty="0" smtClean="0"/>
              <a:t>	г</a:t>
            </a:r>
            <a:r>
              <a:rPr lang="ru-RU" sz="1500" dirty="0"/>
              <a:t>) при осуществлении закупок товаров, работ, услуг, </a:t>
            </a:r>
            <a:r>
              <a:rPr lang="ru-RU" sz="1500" dirty="0" smtClean="0"/>
              <a:t>предусмотренных позициями 6-18 приложения </a:t>
            </a:r>
            <a:r>
              <a:rPr lang="ru-RU" sz="1500" dirty="0"/>
              <a:t>в графе "Наименование отдельных видов товаров, работ, услуг, являющихся объектом закупки":</a:t>
            </a:r>
          </a:p>
          <a:p>
            <a:r>
              <a:rPr lang="ru-RU" sz="1500" dirty="0" smtClean="0"/>
              <a:t>	• </a:t>
            </a:r>
            <a:r>
              <a:rPr lang="ru-RU" sz="1500" dirty="0"/>
              <a:t>если исполненный договор, указанный </a:t>
            </a:r>
            <a:r>
              <a:rPr lang="ru-RU" sz="1500" dirty="0" smtClean="0"/>
              <a:t>в пункте </a:t>
            </a:r>
            <a:r>
              <a:rPr lang="ru-RU" sz="1500" dirty="0"/>
              <a:t>1 позиции </a:t>
            </a:r>
            <a:r>
              <a:rPr lang="ru-RU" sz="1500" dirty="0" smtClean="0"/>
              <a:t>6 приложения </a:t>
            </a:r>
            <a:r>
              <a:rPr lang="ru-RU" sz="1500" dirty="0"/>
              <a:t>в графе "Информация и документы, подтверждающие соответствие участников закупки дополнительным требованиям", предусматривает выполнение работ по подготовке проектной документации и (или) выполнению инженерных изысканий в отношении нескольких объектов капитального строительства, то указанное </a:t>
            </a:r>
            <a:r>
              <a:rPr lang="ru-RU" sz="1500" dirty="0" smtClean="0"/>
              <a:t>в пункте 3 графы </a:t>
            </a:r>
            <a:r>
              <a:rPr lang="ru-RU" sz="1500" dirty="0"/>
              <a:t>"Информация и документы, подтверждающие соответствие участников закупки дополнительным требованиям" позиции 6 приложения положительное заключение направляется в отношении всех таких объектов капитального строительства;</a:t>
            </a:r>
          </a:p>
          <a:p>
            <a:r>
              <a:rPr lang="ru-RU" sz="1500" dirty="0" smtClean="0"/>
              <a:t>	• </a:t>
            </a:r>
            <a:r>
              <a:rPr lang="ru-RU" sz="1500" dirty="0"/>
              <a:t>если работы по строительству и (или) реконструкции объекта капитального строительства включает работы по капитальному ремонту и (или) сносу объекта капитального строительства </a:t>
            </a:r>
            <a:r>
              <a:rPr lang="ru-RU" sz="1500" dirty="0" smtClean="0"/>
              <a:t>применяется позиция 7 приложения </a:t>
            </a:r>
            <a:r>
              <a:rPr lang="ru-RU" sz="1500" dirty="0"/>
              <a:t>(Работы по строительству, реконструкции объекта капитального строительства, за исключением линейного объекта). </a:t>
            </a:r>
            <a:endParaRPr lang="ru-RU" sz="1500" dirty="0" smtClean="0"/>
          </a:p>
          <a:p>
            <a:r>
              <a:rPr lang="ru-RU" sz="1500" dirty="0" smtClean="0"/>
              <a:t>	Строительство/реконструкция/капремонт/снос </a:t>
            </a:r>
            <a:r>
              <a:rPr lang="ru-RU" sz="1500" dirty="0"/>
              <a:t>на линейном объекте </a:t>
            </a:r>
            <a:r>
              <a:rPr lang="ru-RU" sz="1500" dirty="0" smtClean="0"/>
              <a:t>применяются позиция 8 приложения (Работы </a:t>
            </a:r>
            <a:r>
              <a:rPr lang="ru-RU" sz="1500" dirty="0"/>
              <a:t>по строительству, реконструкции линейного объекта, за исключением предусмотренных позицией 17 </a:t>
            </a:r>
            <a:r>
              <a:rPr lang="ru-RU" sz="1500" dirty="0" smtClean="0"/>
              <a:t>приложения </a:t>
            </a:r>
            <a:r>
              <a:rPr lang="ru-RU" sz="1500" dirty="0"/>
              <a:t>работ по строительству, реконструкции автомобильной дороги </a:t>
            </a:r>
            <a:endParaRPr lang="ru-RU" sz="1500" dirty="0" smtClean="0"/>
          </a:p>
          <a:p>
            <a:r>
              <a:rPr lang="ru-RU" sz="1500" dirty="0" smtClean="0"/>
              <a:t>	Строительство </a:t>
            </a:r>
            <a:r>
              <a:rPr lang="ru-RU" sz="1500" dirty="0"/>
              <a:t>/ реконструкция/капремонт/снос на автомобильной дороге </a:t>
            </a:r>
            <a:r>
              <a:rPr lang="ru-RU" sz="1500" dirty="0" smtClean="0"/>
              <a:t>применяются позиция 17 приложения </a:t>
            </a:r>
            <a:r>
              <a:rPr lang="ru-RU" sz="1500" dirty="0"/>
              <a:t>(Работы по строительству, реконструкции, капитальному ремонту автомобильной дороги)</a:t>
            </a:r>
            <a:endParaRPr lang="ru-RU" sz="2000" dirty="0">
              <a:solidFill>
                <a:srgbClr val="FF0000"/>
              </a:solidFill>
              <a:hlinkClick r:id="rId2"/>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784155"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1531149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17655" y="2188731"/>
            <a:ext cx="11640065" cy="4124206"/>
          </a:xfrm>
          <a:prstGeom prst="rect">
            <a:avLst/>
          </a:prstGeom>
        </p:spPr>
        <p:txBody>
          <a:bodyPr wrap="square">
            <a:spAutoFit/>
          </a:bodyPr>
          <a:lstStyle/>
          <a:p>
            <a:r>
              <a:rPr lang="ru-RU" sz="1500" dirty="0" smtClean="0"/>
              <a:t>	</a:t>
            </a:r>
            <a:r>
              <a:rPr lang="ru-RU" sz="1300" dirty="0" smtClean="0"/>
              <a:t>г</a:t>
            </a:r>
            <a:r>
              <a:rPr lang="ru-RU" sz="1300" dirty="0"/>
              <a:t>) при осуществлении закупок товаров, работ, услуг, </a:t>
            </a:r>
            <a:r>
              <a:rPr lang="ru-RU" sz="1300" dirty="0" smtClean="0"/>
              <a:t>предусмотренных позициями 6-18 приложения </a:t>
            </a:r>
            <a:r>
              <a:rPr lang="ru-RU" sz="1300" dirty="0"/>
              <a:t>в графе "Наименование отдельных видов товаров, работ, услуг, являющихся объектом закупки":</a:t>
            </a:r>
          </a:p>
          <a:p>
            <a:pPr>
              <a:buFont typeface="Arial" panose="020B0604020202020204" pitchFamily="34" charset="0"/>
              <a:buChar char="•"/>
            </a:pPr>
            <a:r>
              <a:rPr lang="ru-RU" sz="1300" dirty="0"/>
              <a:t>	к предусмотренному приложением в графе "Информация и документы, подтверждающие соответствие участников закупки дополнительным требованиям" акту приемки объекта капитального строительства относятся в том числе акт приемки законченного строительством объекта по типовым межотраслевым формам N КС-11, N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a:t>
            </a:r>
            <a:r>
              <a:rPr lang="ru-RU" sz="1300" dirty="0">
                <a:solidFill>
                  <a:srgbClr val="FF0000"/>
                </a:solidFill>
              </a:rPr>
              <a:t>Допускается</a:t>
            </a:r>
            <a:r>
              <a:rPr lang="ru-RU" sz="1300" dirty="0"/>
              <a:t> направление в соответствии с Законом </a:t>
            </a:r>
            <a:r>
              <a:rPr lang="ru-RU" sz="1300" dirty="0" smtClean="0"/>
              <a:t>№ 44-ФЗ </a:t>
            </a:r>
            <a:r>
              <a:rPr lang="ru-RU" sz="1300" dirty="0" smtClean="0">
                <a:solidFill>
                  <a:srgbClr val="FF0000"/>
                </a:solidFill>
              </a:rPr>
              <a:t>таких </a:t>
            </a:r>
            <a:r>
              <a:rPr lang="ru-RU" sz="1300" dirty="0">
                <a:solidFill>
                  <a:srgbClr val="FF0000"/>
                </a:solidFill>
              </a:rPr>
              <a:t>актов без приложений</a:t>
            </a:r>
            <a:r>
              <a:rPr lang="ru-RU" sz="1300" dirty="0"/>
              <a:t>. Ценой выполненных работ по договорам, предусмотренным приложением в графе "Дополнительные требования к участникам закупки", является указанная в актах, предусмотренных настоящим абзацем, стоимость принимаемых основных фондов, в том числе стоимость строительно-монтажных работ, стоимость оборудования, инструмента, инвентаря либо (если акт приемки объекта капитального строительства не содержит цену выполненных работ) указанная в акте (актах) выполненных работ цена выполненных работ;</a:t>
            </a:r>
            <a:endParaRPr lang="ru-RU" sz="1300" dirty="0">
              <a:hlinkClick r:id="rId2"/>
            </a:endParaRPr>
          </a:p>
          <a:p>
            <a:r>
              <a:rPr lang="ru-RU" sz="1300" dirty="0" smtClean="0"/>
              <a:t>	• </a:t>
            </a:r>
            <a:r>
              <a:rPr lang="ru-RU" sz="1300" dirty="0" smtClean="0">
                <a:solidFill>
                  <a:srgbClr val="FF0000"/>
                </a:solidFill>
              </a:rPr>
              <a:t>допускается</a:t>
            </a:r>
            <a:r>
              <a:rPr lang="ru-RU" sz="1300" dirty="0" smtClean="0"/>
              <a:t> направление </a:t>
            </a:r>
            <a:r>
              <a:rPr lang="ru-RU" sz="1300" dirty="0"/>
              <a:t>предусмотренных приложением </a:t>
            </a:r>
            <a:r>
              <a:rPr lang="ru-RU" sz="1300" dirty="0" smtClean="0"/>
              <a:t>в графе "Информация </a:t>
            </a:r>
            <a:r>
              <a:rPr lang="ru-RU" sz="1300" dirty="0"/>
              <a:t>и документы, подтверждающие соответствие участников закупки дополнительным требованиям" договоров, актов приемки ОКС </a:t>
            </a:r>
            <a:r>
              <a:rPr lang="ru-RU" sz="1300" dirty="0">
                <a:solidFill>
                  <a:srgbClr val="FF0000"/>
                </a:solidFill>
              </a:rPr>
              <a:t>без приложения к ним проектной </a:t>
            </a:r>
            <a:r>
              <a:rPr lang="ru-RU" sz="1300" dirty="0" smtClean="0">
                <a:solidFill>
                  <a:srgbClr val="FF0000"/>
                </a:solidFill>
              </a:rPr>
              <a:t>документации (</a:t>
            </a:r>
            <a:r>
              <a:rPr lang="ru-RU" sz="1300" dirty="0">
                <a:solidFill>
                  <a:srgbClr val="FF0000"/>
                </a:solidFill>
              </a:rPr>
              <a:t>если проектная документация является приложением к таким договорам, актам</a:t>
            </a:r>
            <a:r>
              <a:rPr lang="ru-RU" sz="1300" dirty="0"/>
              <a:t>);</a:t>
            </a:r>
          </a:p>
          <a:p>
            <a:r>
              <a:rPr lang="ru-RU" sz="1300" dirty="0" smtClean="0"/>
              <a:t>	• </a:t>
            </a:r>
            <a:r>
              <a:rPr lang="ru-RU" sz="1300" dirty="0"/>
              <a:t>разделом 11 "Смета на строительство объектов капитального строительства" проектной документации, указанным в приложении </a:t>
            </a:r>
            <a:r>
              <a:rPr lang="ru-RU" sz="1300" dirty="0" smtClean="0"/>
              <a:t>в графе "Информация </a:t>
            </a:r>
            <a:r>
              <a:rPr lang="ru-RU" sz="1300" dirty="0"/>
              <a:t>и документы, подтверждающие соответствие участников закупки дополнительным требованиям", является раздел, </a:t>
            </a:r>
            <a:r>
              <a:rPr lang="ru-RU" sz="1300" dirty="0" smtClean="0"/>
              <a:t>предусмотренный пунктом 28 Положения </a:t>
            </a:r>
            <a:r>
              <a:rPr lang="ru-RU" sz="1300" dirty="0"/>
              <a:t>о составе разделов проектной документации и требованиях к их содержанию, утвержденного постановлением Правительства Российской Федерации от 16 февраля 2008 г. N 87</a:t>
            </a:r>
          </a:p>
          <a:p>
            <a:r>
              <a:rPr lang="ru-RU" sz="1300" dirty="0" smtClean="0"/>
              <a:t>	28</a:t>
            </a:r>
            <a:r>
              <a:rPr lang="ru-RU" sz="1300" dirty="0"/>
              <a:t>.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endParaRPr lang="ru-RU" sz="1300" dirty="0">
              <a:solidFill>
                <a:srgbClr val="FF0000"/>
              </a:solidFill>
              <a:hlinkClick r:id="rId3"/>
            </a:endParaRPr>
          </a:p>
        </p:txBody>
      </p:sp>
      <p:sp>
        <p:nvSpPr>
          <p:cNvPr id="2" name="Заголовок 1"/>
          <p:cNvSpPr>
            <a:spLocks noGrp="1"/>
          </p:cNvSpPr>
          <p:nvPr>
            <p:ph type="ctrTitle"/>
          </p:nvPr>
        </p:nvSpPr>
        <p:spPr>
          <a:xfrm>
            <a:off x="19454" y="-9728"/>
            <a:ext cx="12172545" cy="1233048"/>
          </a:xfrm>
          <a:solidFill>
            <a:schemeClr val="tx2"/>
          </a:solidFill>
        </p:spPr>
        <p:txBody>
          <a:bodyPr>
            <a:normAutofit/>
          </a:bodyPr>
          <a:lstStyle/>
          <a:p>
            <a:pPr lvl="0"/>
            <a:r>
              <a:rPr lang="ru-RU" sz="1500" dirty="0">
                <a:solidFill>
                  <a:schemeClr val="bg1"/>
                </a:solidFill>
              </a:rPr>
              <a:t>Постановление Правительства РФ от 29.12.2021 № 2571</a:t>
            </a:r>
            <a:br>
              <a:rPr lang="ru-RU" sz="1500" dirty="0">
                <a:solidFill>
                  <a:schemeClr val="bg1"/>
                </a:solidFill>
              </a:rPr>
            </a:br>
            <a:r>
              <a:rPr lang="ru-RU" sz="1500" dirty="0">
                <a:solidFill>
                  <a:schemeClr val="bg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endParaRPr lang="ru-RU" sz="1500" dirty="0">
              <a:solidFill>
                <a:schemeClr val="bg1"/>
              </a:solidFill>
              <a:latin typeface="Arial" panose="020B0604020202020204" pitchFamily="34" charset="0"/>
              <a:cs typeface="Arial" panose="020B0604020202020204" pitchFamily="34" charset="0"/>
            </a:endParaRPr>
          </a:p>
        </p:txBody>
      </p:sp>
      <p:grpSp>
        <p:nvGrpSpPr>
          <p:cNvPr id="12" name="Группа 11"/>
          <p:cNvGrpSpPr/>
          <p:nvPr/>
        </p:nvGrpSpPr>
        <p:grpSpPr>
          <a:xfrm>
            <a:off x="285693" y="1245112"/>
            <a:ext cx="11640065" cy="608400"/>
            <a:chOff x="0" y="202287"/>
            <a:chExt cx="10816283" cy="608400"/>
          </a:xfrm>
        </p:grpSpPr>
        <p:sp>
          <p:nvSpPr>
            <p:cNvPr id="13" name="Скругленный прямоугольник 12"/>
            <p:cNvSpPr/>
            <p:nvPr/>
          </p:nvSpPr>
          <p:spPr>
            <a:xfrm>
              <a:off x="0" y="202287"/>
              <a:ext cx="10816283" cy="608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Скругленный прямоугольник 4"/>
            <p:cNvSpPr/>
            <p:nvPr/>
          </p:nvSpPr>
          <p:spPr>
            <a:xfrm>
              <a:off x="29700" y="231987"/>
              <a:ext cx="10756883" cy="549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2600" b="1" kern="1200" dirty="0">
                <a:latin typeface="+mj-lt"/>
              </a:endParaRPr>
            </a:p>
          </p:txBody>
        </p:sp>
      </p:grpSp>
      <p:sp>
        <p:nvSpPr>
          <p:cNvPr id="3" name="TextBox 2"/>
          <p:cNvSpPr txBox="1"/>
          <p:nvPr/>
        </p:nvSpPr>
        <p:spPr>
          <a:xfrm>
            <a:off x="2689359" y="1260868"/>
            <a:ext cx="6784155" cy="461665"/>
          </a:xfrm>
          <a:prstGeom prst="rect">
            <a:avLst/>
          </a:prstGeom>
          <a:noFill/>
        </p:spPr>
        <p:txBody>
          <a:bodyPr wrap="square" rtlCol="0">
            <a:spAutoFit/>
          </a:bodyPr>
          <a:lstStyle/>
          <a:p>
            <a:pPr algn="ctr"/>
            <a:r>
              <a:rPr lang="ru-RU" sz="2400" b="1" dirty="0">
                <a:solidFill>
                  <a:schemeClr val="bg1"/>
                </a:solidFill>
              </a:rPr>
              <a:t>Дополнительные требования</a:t>
            </a:r>
          </a:p>
        </p:txBody>
      </p:sp>
    </p:spTree>
    <p:extLst>
      <p:ext uri="{BB962C8B-B14F-4D97-AF65-F5344CB8AC3E}">
        <p14:creationId xmlns:p14="http://schemas.microsoft.com/office/powerpoint/2010/main" val="549264806"/>
      </p:ext>
    </p:extLst>
  </p:cSld>
  <p:clrMapOvr>
    <a:masterClrMapping/>
  </p:clrMapOvr>
  <p:transition>
    <p:fade/>
  </p:transition>
</p:sld>
</file>

<file path=ppt/theme/theme1.xml><?xml version="1.0" encoding="utf-8"?>
<a:theme xmlns:a="http://schemas.openxmlformats.org/drawingml/2006/main" name="Custom Design">
  <a:themeElements>
    <a:clrScheme name="ЦСР">
      <a:dk1>
        <a:srgbClr val="231F20"/>
      </a:dk1>
      <a:lt1>
        <a:srgbClr val="FFFFFF"/>
      </a:lt1>
      <a:dk2>
        <a:srgbClr val="206CB6"/>
      </a:dk2>
      <a:lt2>
        <a:srgbClr val="FFFFFF"/>
      </a:lt2>
      <a:accent1>
        <a:srgbClr val="DBDCDC"/>
      </a:accent1>
      <a:accent2>
        <a:srgbClr val="0FACBD"/>
      </a:accent2>
      <a:accent3>
        <a:srgbClr val="189E6C"/>
      </a:accent3>
      <a:accent4>
        <a:srgbClr val="1F4174"/>
      </a:accent4>
      <a:accent5>
        <a:srgbClr val="F68B1F"/>
      </a:accent5>
      <a:accent6>
        <a:srgbClr val="2D2D8A"/>
      </a:accent6>
      <a:hlink>
        <a:srgbClr val="939598"/>
      </a:hlink>
      <a:folHlink>
        <a:srgbClr val="D4E4D8"/>
      </a:folHlink>
    </a:clrScheme>
    <a:fontScheme name="PT AStra">
      <a:majorFont>
        <a:latin typeface="PT Astra Sans"/>
        <a:ea typeface=""/>
        <a:cs typeface=""/>
      </a:majorFont>
      <a:minorFont>
        <a:latin typeface="PT Astra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00"/>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00"/>
      </a:hlink>
      <a:folHlink>
        <a:srgbClr val="99CC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00"/>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00"/>
      </a:hlink>
      <a:folHlink>
        <a:srgbClr val="99CC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70000"/>
          </a:lnSpc>
          <a:spcBef>
            <a:spcPct val="5000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00"/>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DCAA90BD7FD1434F8D29CF104C6AE234" ma:contentTypeVersion="0" ma:contentTypeDescription="Создание документа." ma:contentTypeScope="" ma:versionID="7d916a2c87c57718f373f79e2bf6ad36">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62F153-9095-4A37-9833-DAAE56C9E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D6A6EA1-99A2-41BF-9F33-0775CD32CCD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20952</TotalTime>
  <Words>2301</Words>
  <Application>Microsoft Office PowerPoint</Application>
  <PresentationFormat>Произвольный</PresentationFormat>
  <Paragraphs>178</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21</vt:i4>
      </vt:variant>
    </vt:vector>
  </HeadingPairs>
  <TitlesOfParts>
    <vt:vector size="30" baseType="lpstr">
      <vt:lpstr>Arial</vt:lpstr>
      <vt:lpstr>PT Astra Serif</vt:lpstr>
      <vt:lpstr>PT Astra Sans</vt:lpstr>
      <vt:lpstr>Wingdings 3</vt:lpstr>
      <vt:lpstr>Times New Roman</vt:lpstr>
      <vt:lpstr>Webdings</vt:lpstr>
      <vt:lpstr>Custom Design</vt:lpstr>
      <vt:lpstr>1_Custom Design</vt:lpstr>
      <vt:lpstr>2_Custom Design</vt:lpstr>
      <vt:lpstr>Презентация PowerPoint</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 </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 </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Постановление Правительства РФ от 29.12.2021 №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vt:lpstr>
      <vt:lpstr>Изменения, утвержденные Федеральным законом от 08.03.2022 № 46-ФЗ</vt:lpstr>
      <vt:lpstr>Изменения, утвержденные Федеральным законом от 08.03.2022 № 46-ФЗ</vt:lpstr>
      <vt:lpstr>Изменения, утвержденные Федеральным законом от 08.03.2022 № 46-ФЗ</vt:lpstr>
      <vt:lpstr>Изменения, утвержденные Федеральным законом от 08.03.2022 № 46-ФЗ</vt:lpstr>
      <vt:lpstr>Изменения, утвержденные Федеральным законом от 08.03.2022 № 46-ФЗ</vt:lpstr>
      <vt:lpstr>Изменения, утвержденные Федеральным законом от 08.03.2022 № 46-ФЗ</vt:lpstr>
      <vt:lpstr>Принятые на федеральном уровне меры, направленные на изменение контрактной системы в сфере закупок в условиях введения санкций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Licensing Skills</dc:title>
  <dc:subject>Licensing Essentials - Sales Track</dc:subject>
  <dc:creator>Hilde Sibick</dc:creator>
  <cp:lastModifiedBy>rossouz</cp:lastModifiedBy>
  <cp:revision>2512</cp:revision>
  <cp:lastPrinted>2022-03-31T08:11:24Z</cp:lastPrinted>
  <dcterms:created xsi:type="dcterms:W3CDTF">2002-08-19T15:59:59Z</dcterms:created>
  <dcterms:modified xsi:type="dcterms:W3CDTF">2022-04-05T04:14:56Z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signed To">
    <vt:lpwstr>Hilde Sibick</vt:lpwstr>
  </property>
  <property fmtid="{D5CDD505-2E9C-101B-9397-08002B2CF9AE}" pid="3" name="Approval Level">
    <vt:lpwstr>Approved</vt:lpwstr>
  </property>
  <property fmtid="{D5CDD505-2E9C-101B-9397-08002B2CF9AE}" pid="4" name="Audience">
    <vt:lpwstr>IT Executive</vt:lpwstr>
  </property>
  <property fmtid="{D5CDD505-2E9C-101B-9397-08002B2CF9AE}" pid="5" name="Language">
    <vt:lpwstr>Russian</vt:lpwstr>
  </property>
  <property fmtid="{D5CDD505-2E9C-101B-9397-08002B2CF9AE}" pid="6" name="Solution Type">
    <vt:lpwstr>Licensing\Compliance\Legalization</vt:lpwstr>
  </property>
  <property fmtid="{D5CDD505-2E9C-101B-9397-08002B2CF9AE}" pid="7" name="Document Type">
    <vt:lpwstr>Customer Ready</vt:lpwstr>
  </property>
  <property fmtid="{D5CDD505-2E9C-101B-9397-08002B2CF9AE}" pid="8" name="Vertical Industry">
    <vt:lpwstr>Other</vt:lpwstr>
  </property>
  <property fmtid="{D5CDD505-2E9C-101B-9397-08002B2CF9AE}" pid="9" name="ContentTypeId">
    <vt:lpwstr>0x010100E43C6739F5E5EC49BD8BC069B1491414</vt:lpwstr>
  </property>
</Properties>
</file>