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3" r:id="rId26"/>
    <p:sldId id="279" r:id="rId27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>
      <p:cViewPr>
        <p:scale>
          <a:sx n="80" d="100"/>
          <a:sy n="80" d="100"/>
        </p:scale>
        <p:origin x="-10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D9A23-F643-4C3A-90E5-320834817ECC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185E-7E2C-484F-BBAF-83D17152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0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1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1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03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1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6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2F32-C71B-4AAF-A034-70DE18A5B9D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27CF-D59A-491C-8827-7692C36F9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7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Получение займа из Компенсационного фонда обеспечения договорных обязательств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АСРО «РОС «СОЮЗ»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4286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Наличие договора банковского счета в Филиале «Газпромбанк» (Акционерное общество) «Дальневосточный»</a:t>
            </a:r>
          </a:p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10. Наличие четырехсторонних соглашений с Филиалом «Газпромбанк» (Акционерное общество) «Дальневосточный» и всеми банками, в которых открыты счета члена Ассоциации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Особые условия договора для получения займа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Банк вправе отказать в проведении операции по счету,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возврата займа денежные средства могут быть списаны с любого счета заемщика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261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Разработан план расходования займа, в котором указаны: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Цели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Перечень лиц, которым будут осуществляться платежи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Расходование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средств займа осуществляется строго в соответствии с планом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Нельзя </a:t>
            </a:r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произвести оплату другому лицу либо в другой </a:t>
            </a: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сумме</a:t>
            </a:r>
            <a:endParaRPr lang="ru-RU" sz="2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12. нет задолженности перед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Ассоциацией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Несоответствие вышеуказанным требованиям влечет отказ в получении займа!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Дополнительные требования к члену СРО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исков в производстве суда о возмещении вреда либо о неисполнении обязательств по договорам подряда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нет вступивших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 силу в течение двух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месяцев судебных решений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 взыскании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денежных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средств,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незавершенных исполнительных производств</a:t>
            </a:r>
          </a:p>
          <a:p>
            <a:pPr marL="0" indent="265113">
              <a:buNone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 приостановления права осуществлять строительство</a:t>
            </a:r>
          </a:p>
          <a:p>
            <a:pPr marL="0" indent="265113">
              <a:buFontTx/>
              <a:buChar char="-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ет неисполненных предписаний органов ГСН</a:t>
            </a:r>
          </a:p>
          <a:p>
            <a:pPr marL="0" indent="265113">
              <a:buFontTx/>
              <a:buChar char="-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н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 включен в РНП по 615-ПП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При несоответствии дополнительным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требованиям </a:t>
            </a: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Совет вправе отказать получении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займа!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7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Заявка на получение займа (форма утверждена Советом Ассоциации)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Справки об отсутствии задолженности по зарплате, подписанная руководителем (формы утверждены Советом Ассоциации) – 2 бланка справки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Справка ИФНС об отсутствии задолженности по налогам, сборам, пени, штрафам (на 1-е число месяца, в котором подается заявка)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Справки об отсутствии судимости (могут быть представлены до подписания договора займа)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Сведения об отсутствии привлечения к субсидиарной ответственности в рамках банкротства (форма утверждена Советом Ассоциации)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Копия бухгалтерской отчетности за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2021 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Обязательство предоставить обеспечение исполнения обязательств по займу (форма разрабатывается Ассоциацией)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Договор банковского счета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9. Четырехсторонние соглашения с банками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70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EP\Desktop\ЧЕЛОВЕЧКИ\фон для презентаций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23901"/>
            <a:ext cx="1819275" cy="2505075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Какие требуются документы для займа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dirty="0">
                <a:latin typeface="Cambria" panose="02040503050406030204" pitchFamily="18" charset="0"/>
                <a:ea typeface="Cambria" panose="02040503050406030204" pitchFamily="18" charset="0"/>
              </a:rPr>
              <a:t>10. Справка ФНС о банковских </a:t>
            </a: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счетах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11. Договоры подряда, документы о частичном исполнении (при наличии)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12. Отчет независимого оценщика о предмете залога </a:t>
            </a:r>
          </a:p>
          <a:p>
            <a:pPr marL="0" indent="0">
              <a:buNone/>
            </a:pPr>
            <a:endParaRPr lang="ru-RU" sz="33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Сроки подачи и рассмотрения заявки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выдачи займа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01.01.2023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Срок рассмотрения заявки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 рабочих дней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от члена Ассоциации не ограничено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Основания для отказа в предоставлении займа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Не предоставлен полный пакет документов для получения займа, документы оформлены не по утвержденным формам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Несоответствие члена требованиям для предоставления займа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Сумма запрошенного займа превышает предельный лимит для члена СРО, с учетом ранее полученных займов</a:t>
            </a: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СРО исчерпан лимит выдачи займов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До 5 числа каждого месяца предоставлять в СРО: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документы на соответствие целям использования займа, информацию о расходах из средств займа (бланк отчетного документа утвержден Советом АСРО «РОС «СОЮЗ») </a:t>
            </a:r>
          </a:p>
          <a:p>
            <a:pPr>
              <a:buFontTx/>
              <a:buChar char="-"/>
            </a:pPr>
            <a:r>
              <a:rPr lang="ru-RU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Справку ИФНС об открытых банковских счетах на последний день месяца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Нормативно-правовая база: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часть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17 статьи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3.3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Федерального закона от 29.12.2004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№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191-ФЗ «О введении в действие Градостроительного кодекса Российской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Федерации»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постановление 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Правительства Российской Федерации от 27.06.2020 № 938 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Об утверждении Положения об отдельных условиях предоставления займов членам саморегулируемых организаций и порядке осуществления контроля за использованием средств, предоставленных по таким займам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», с изменениями, внесенными Постановлением Правительства РФ от 20.03.2021 № 423</a:t>
            </a:r>
          </a:p>
          <a:p>
            <a:pPr marL="0" indent="0">
              <a:buNone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Глава 11 Положения о Компенсационном фонде обеспечения договорных обязательств, утвержденного Общим собранием членов  10.03.2021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Рекомендации по обеспечению займов,  выдаваемых членам Ассоциации, утвержденные Советом 03.12.2020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Предоставить в течение 5 календарных дней по запросу Ассоциации:</a:t>
            </a:r>
          </a:p>
          <a:p>
            <a:pPr marL="0" indent="0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д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ополнительную информацию о расходах с приложением подтверждающих документов,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ыписку с банковского счета 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Обязанности члена, получившего заем из КФ ОДО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В течение 5 рабочих дней предоставить в Ассоциацию: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- четырехстороннее соглашение с банками, в случае открытия нового банковского счета</a:t>
            </a: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Ответственность члена СРО, получившего заем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случае нарушения целей расходования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условий договора займа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3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случае нарушения обязанностей по предоставлению информации в СРО</a:t>
            </a:r>
          </a:p>
          <a:p>
            <a:pPr>
              <a:buFontTx/>
              <a:buChar char="-"/>
            </a:pPr>
            <a:endParaRPr lang="ru-RU" sz="34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sz="3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Требование о досрочном возврате суммы займа, расторжение договора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Отказ кредитной организации в списание средств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Списание со всех счетов члена СРО денежных средств в целях возврата займа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Обращение взыскания на предмет обеспечения обязательств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8486" y="3073323"/>
            <a:ext cx="648072" cy="79208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1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Проанализировать обязательные требования к заемщику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Определиться с целью займа, необходимой сумме денежных средств, возможных способах обеспечения обязательств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501008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Сообщить в АСРО «РОС «СОЮЗ» о намерении получить заем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(предварительная заявка)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справки об отсутствии судимости (руководитель организации, учредители)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Заказать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справки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ИФНС об отсутствии задолженности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по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налогам, сборам, пени, штрафам,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процентам, об </a:t>
            </a:r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</a:rPr>
              <a:t>открытых счетах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484784"/>
            <a:ext cx="7848872" cy="864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Произвести рыночную оценку стоимости имущества, если заем планируется обеспечить залогом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636912"/>
            <a:ext cx="78488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Получить в АСРО «РОС «СОЮЗ» контактную информацию сотрудника Филиала "Газпромбанк" (Акционерное общество) "Дальневосточный« для открытия счета (номинальный счет) и заключения четырехсторонних соглашений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Заполнить бланки документов (размещены на сайте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rossouz.ru)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Весь пакет документов сдать в АСРО «РОС «СОЮЗ» (справку об отсутствии судимости можно донести до принятия решения о выдаче займа)</a:t>
            </a:r>
          </a:p>
        </p:txBody>
      </p:sp>
    </p:spTree>
    <p:extLst>
      <p:ext uri="{BB962C8B-B14F-4D97-AF65-F5344CB8AC3E}">
        <p14:creationId xmlns:p14="http://schemas.microsoft.com/office/powerpoint/2010/main" val="106708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Как получить заем (алгоритм)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87373"/>
            <a:ext cx="7848872" cy="1209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В процессе рассмотрения документов, по устному запросу сотрудника АСРО «РОС «СОЮЗ» предоставить дополнительно требуемые документы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212976"/>
            <a:ext cx="78488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Заявка рассматривается в срок не более 10 рабочих дней, решение о выдаче займа принимает Совет АСРО «РОС «СОЮЗ»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437112"/>
            <a:ext cx="78488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При наличии положительного решения, оформляется  договор займа и обеспечение займа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445224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Денежные средства перечисляются на открытый номинальный счет, с которого членом АСРО «РОС «СОЮЗ» производиться расходование средств на цели, указанные в плане расходования займа</a:t>
            </a:r>
          </a:p>
        </p:txBody>
      </p:sp>
    </p:spTree>
    <p:extLst>
      <p:ext uri="{BB962C8B-B14F-4D97-AF65-F5344CB8AC3E}">
        <p14:creationId xmlns:p14="http://schemas.microsoft.com/office/powerpoint/2010/main" val="3245013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Выплата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заработной платы работникам члена саморегулируемой организации, а также уплата в отношении таких работников налога на доходы физических лиц, страховых взносов по обязательному социальному страхованию, страховых взносов по обязательному медицинскому страхованию и страховых взносов по обязательному пенсионному страхованию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Приобретение строительных материалов, конструкций, оборудования для выполнения по заключенным договорам (контрактам) по строительству, реконструкции, капитальному ремонту, сносу объектов капитального строительства, по сохранению объектов культурного наследия в соответствии с 44-ФЗ, 223-ФЗ, 615-ПП, а также для выполнения указанных работ по договорам, заключенным в целях строительства многоквартирных домов и (или) иных объектов недвижимости в соответствии с 214-ФЗ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Цели получения займа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Уплата вознаграждения банку за предоставление новой банковской гарантии или внесение изменений в ранее выданную банковскую гарантию, обеспечивающих исполнение обязательств подрядчика по договорам подряда</a:t>
            </a:r>
          </a:p>
          <a:p>
            <a:pPr marL="0" indent="0">
              <a:buNone/>
              <a:tabLst>
                <a:tab pos="265113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Уплата обеспечения заявки на участие в закупке работ в целях заключения договора подряда</a:t>
            </a:r>
          </a:p>
          <a:p>
            <a:pPr marL="176213" indent="-176213">
              <a:buFont typeface="Wingdings" panose="05000000000000000000" pitchFamily="2" charset="2"/>
              <a:buChar char="ü"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Приобретение строительных материалов, конструкций, оборудования для выполнения работ по строительству, реконструкции, капитальному ремонту объектов здравоохранения, образования, культуры, спорта, иных объектов социального обслуживания населения на основании концессионных соглашений и (или) соглашений о государственно-частном партнерстве,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муниципально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-частном партнерстве</a:t>
            </a:r>
          </a:p>
          <a:p>
            <a:pPr marL="0" indent="0" algn="just">
              <a:buNone/>
              <a:tabLst>
                <a:tab pos="265113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  <a:tabLst>
                <a:tab pos="265113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Приобретение электронных вычислительных машин и типовых программ для них, обеспечивающих формирование и ведение информационной модели объекта капитального строительства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Размеры займа, проценты, срок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Размер займа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не более 15% от 50% средств КФ ОДО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Процент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% годовых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для получения займа: до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01.01.2023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Срок договора займа: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приобретение материалов, конструкций, оборудования по договорам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5 рабочих дней с даты исполнения обязательств, указанной в договоре</a:t>
            </a:r>
          </a:p>
          <a:p>
            <a:pPr lvl="0"/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иные цели –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более 1 года со дня заключения договора займа</a:t>
            </a:r>
          </a:p>
          <a:p>
            <a:pPr marL="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Важно!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Если необходим заем на разные цели и сроки возврата займа разные – подаются разные заявки!</a:t>
            </a:r>
          </a:p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Количество заявок не ограничено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получением займа может обратиться каждый член Ассоциации, соответствующий следующим требованиям: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по зарплате на первое число месяца, предшествующего месяцу, в котором подается заявка на получение займа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имеет задолженности более 300 000 рублей по налогам, сборам, пени, </a:t>
            </a: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ш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трафам, процентам</a:t>
            </a:r>
          </a:p>
        </p:txBody>
      </p:sp>
    </p:spTree>
    <p:extLst>
      <p:ext uri="{BB962C8B-B14F-4D97-AF65-F5344CB8AC3E}">
        <p14:creationId xmlns:p14="http://schemas.microsoft.com/office/powerpoint/2010/main" val="1303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 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Не в ликвидации и банкротстве (внешнее, управление, конкурсное производство)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4. Нет административного приостановления деятельности (КоАП РФ)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5. Нет в РНП (по 44-ФЗ, 223-ФЗ)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6. у руководителей, учредителей, участников нет судимости за преступления в сфере экономики </a:t>
            </a:r>
          </a:p>
          <a:p>
            <a:pPr marL="0" indent="0">
              <a:buNone/>
            </a:pPr>
            <a:endParaRPr lang="ru-RU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7. руководители, учредители, участники не привлекались к субсидиарной ответственности  в рамках банкротства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682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Кто может получить заем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(требования к заемщику)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8. Имеется возможность обеспечить обязательства по займу:</a:t>
            </a:r>
          </a:p>
          <a:p>
            <a:pPr marL="0" indent="0">
              <a:buNone/>
            </a:pPr>
            <a:endParaRPr lang="ru-RU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залог имущества, стоимостью более 30% суммы займа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уступка прав по договору подряда</a:t>
            </a:r>
          </a:p>
          <a:p>
            <a:pPr>
              <a:buFontTx/>
              <a:buChar char="-"/>
            </a:pPr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оручительство (учредителей, участников, директора, иных лиц)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636</TotalTime>
  <Words>1480</Words>
  <Application>Microsoft Office PowerPoint</Application>
  <PresentationFormat>Экран (4:3)</PresentationFormat>
  <Paragraphs>154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Получение займа из Компенсационного фонда обеспечения договорных обязательств  АСРО «РОС «СОЮЗ» </vt:lpstr>
      <vt:lpstr>Нормативно-правовая база:</vt:lpstr>
      <vt:lpstr>Цели получения займа</vt:lpstr>
      <vt:lpstr>Цели получения займа</vt:lpstr>
      <vt:lpstr>Размеры займа, проценты, срок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Кто может получить заем (требования к заемщику)</vt:lpstr>
      <vt:lpstr>Дополнительные требования к члену СРО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Какие требуются документы для займа</vt:lpstr>
      <vt:lpstr>Сроки подачи и рассмотрения заявки</vt:lpstr>
      <vt:lpstr>Основания для отказа в предоставлении займа</vt:lpstr>
      <vt:lpstr>Обязанности члена, получившего заем из КФ ОДО</vt:lpstr>
      <vt:lpstr>Обязанности члена, получившего заем из КФ ОДО</vt:lpstr>
      <vt:lpstr>Обязанности члена, получившего заем из КФ ОДО</vt:lpstr>
      <vt:lpstr>Ответственность члена СРО, получившего заем</vt:lpstr>
      <vt:lpstr>Как получить заем (алгоритм)</vt:lpstr>
      <vt:lpstr>Как получить заем (алгоритм)</vt:lpstr>
      <vt:lpstr>Как получить заем (алгоритм)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EP2</cp:lastModifiedBy>
  <cp:revision>63</cp:revision>
  <cp:lastPrinted>2021-03-31T07:21:54Z</cp:lastPrinted>
  <dcterms:created xsi:type="dcterms:W3CDTF">2020-10-02T05:44:16Z</dcterms:created>
  <dcterms:modified xsi:type="dcterms:W3CDTF">2022-04-07T04:43:27Z</dcterms:modified>
</cp:coreProperties>
</file>