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79" r:id="rId27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>
      <p:cViewPr>
        <p:scale>
          <a:sx n="90" d="100"/>
          <a:sy n="90" d="100"/>
        </p:scale>
        <p:origin x="-10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D9A23-F643-4C3A-90E5-320834817ECC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185E-7E2C-484F-BBAF-83D171528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0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1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1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0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6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1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6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2F32-C71B-4AAF-A034-70DE18A5B9D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Получение займа из Компенсационного фонда обеспечения договорных обязательств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АСРО «РОС «СОЮЗ»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4286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 Наличие договора банковского счета в Филиале «Газпромбанк» (Акционерное общество) «Дальневосточный»</a:t>
            </a:r>
          </a:p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10. Наличие четырехсторонних соглашений с Филиалом «Газпромбанк» (Акционерное общество) «Дальневосточный» и всеми банками, в которых открыты счета члена Ассоциации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Особые условия договора для получения займа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Банк вправе отказать в проведении операции по счету,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для возврата займа денежные средства могут быть списаны с любого счета заемщика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61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11. Разработан план расходования займа, в котором указаны: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Цели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Перечень лиц, которым будут осуществляться платежи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Расходование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 займа осуществляется строго в соответствии с планом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Нельзя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произвести оплату другому лицу либо в другой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сумме</a:t>
            </a:r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12. нет задолженности перед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Ассоциацией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Несоответствие вышеуказанным требованиям влечет отказ в получении займа!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8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требования к члену СРО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нет исков в производстве суда о возмещении вреда либо о неисполнении обязательств по договорам подряда</a:t>
            </a:r>
          </a:p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нет вступивших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 силу в течение двух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месяцев судебных решений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о взыскании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денежных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средств,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незавершенных исполнительных производств</a:t>
            </a:r>
          </a:p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ет приостановления права осуществлять строительство</a:t>
            </a:r>
          </a:p>
          <a:p>
            <a:pPr marL="0" indent="265113">
              <a:buFontTx/>
              <a:buChar char="-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ет неисполненных предписаний органов ГСН</a:t>
            </a:r>
          </a:p>
          <a:p>
            <a:pPr marL="0" indent="265113">
              <a:buFontTx/>
              <a:buChar char="-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 включен в РНП по 615-ПП</a:t>
            </a:r>
          </a:p>
          <a:p>
            <a:pPr marL="0" indent="265113">
              <a:buFontTx/>
              <a:buChar char="-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меется положительная оценка финансового состояния заемщика (производится Ассоциацией)</a:t>
            </a:r>
          </a:p>
          <a:p>
            <a:pPr marL="0" indent="0" algn="ctr">
              <a:buNone/>
            </a:pP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 несоответствии дополнительным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требованиям 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Совет вправе отказать получении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займа!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Заявка на получение займа (форма утверждена Советом Ассоциации)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Справки об отсутствии задолженности по зарплате, подписанная руководителем (формы утверждены Советом Ассоциации) – 2 бланка справки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Справка ИФНС об отсутствии задолженности по налогам, сборам, пени, штрафам (на 1-е число месяца, в котором подается заявка)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Справки об отсутствии судимости (могут быть представлены до подписания договора займа)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Сведения об отсутствии привлечения к субсидиарной ответственности в рамках банкротства (форма утверждена Советом Ассоциации)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Копия бухгалтерской отчетности за 2020 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Обязательство предоставить обеспечение исполнения обязательств по займу (форма разрабатывается Ассоциацией)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8. Договор банковского счета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 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Четырех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сторонние 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соглашения с банками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70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EP\Desktop\ЧЕЛОВЕЧКИ\фон для презентаций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23901"/>
            <a:ext cx="1819275" cy="2505075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b="1" dirty="0">
                <a:latin typeface="Cambria" panose="02040503050406030204" pitchFamily="18" charset="0"/>
                <a:ea typeface="Cambria" panose="02040503050406030204" pitchFamily="18" charset="0"/>
              </a:rPr>
              <a:t>10. Справка ФНС о банковских </a:t>
            </a: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счетах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11. Договоры подряда, документы о частичном исполнении (при наличии)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12. Отчет независимого оценщика о предмете залога 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13. Иные документы (в ходе рассмотрения заявки, по запросу СРО для проведения оценки финансового состояния)</a:t>
            </a: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7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Сроки подачи и рассмотрения заявки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 выдачи займа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01.01.2022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 рассмотрения заявки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 рабочих дней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Количество заявок от члена Ассоциации не ограничено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Основания для отказа в предоставлении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Не предоставлен полный пакет документов для получения займа, документы оформлены не по утвержденным формам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Несоответствие члена требованиям для предоставления займа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Сумма запрошенного займа превышает предельный лимит для члена СРО, с учетом ранее полученных займов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СРО исчерпан лимит выдачи займов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До 5 числа каждого месяца предоставлять в СРО:</a:t>
            </a:r>
          </a:p>
          <a:p>
            <a:pPr>
              <a:buFontTx/>
              <a:buChar char="-"/>
            </a:pPr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документы на соответствие целям использования займа, информацию о расходах из средств займа (бланк отчетного документа утвержден Советом АСРО «РОС «СОЮЗ») </a:t>
            </a:r>
          </a:p>
          <a:p>
            <a:pPr>
              <a:buFontTx/>
              <a:buChar char="-"/>
            </a:pPr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Справку ИФНС об открытых банковских счетах на последний день месяца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Нормативно-правовая база: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часть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17 статьи 33 Федерального закона от 29.12.2004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№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191-ФЗ «О введении в действие Градостроительного кодекса Российской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Федерации»</a:t>
            </a:r>
          </a:p>
          <a:p>
            <a:pPr marL="0" indent="0">
              <a:buNone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Правительства Российской Федерации от 27.06.2020 № 938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Об утверждении Положения об отдельных условиях предоставления займов членам саморегулируемых организаций и порядке осуществления контроля за использованием средств, предоставленных по таким займам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», с изменениями, внесенными Постановлением Правительства РФ от 20.03.2021 № 423</a:t>
            </a:r>
          </a:p>
          <a:p>
            <a:pPr marL="0" indent="0">
              <a:buNone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Глава 11 Положения о Компенсационном фонде обеспечения договорных обязательств, утвержденного Общим собранием членов  10.03.2021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Рекомендации по обеспечению займов,  выдаваемых членам Ассоциации, утвержденные Советом 03.12.2020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Методика оценки финансового состояния, деловой репутации и реальности деятельности юридического лица, утвержденные Советом 12.11.2020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Предоставить в течение 5 календарных дней по запросу Ассоциации: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ополнительную информацию о расходах с приложением подтверждающих документов,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ыписку с банковского счета 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В течение 5 рабочих дней предоставить в Ассоциацию: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четырехстороннее соглашение с банками, в случае открытия нового банковского счета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Ответственность члена СРО, получившего заем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случае нарушения целей расходования займа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случае нарушения условий договора займа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случае нарушения обязанностей по предоставлению информации в СРО</a:t>
            </a:r>
          </a:p>
          <a:p>
            <a:pPr>
              <a:buFontTx/>
              <a:buChar char="-"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Требование о досрочном возврате суммы займа, расторжение договора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Отказ кредитной организации в списание средств займа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Списание со всех счетов члена СРО денежных средств в целях возврата займа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Обращение взыскания на предмет обеспечения обязательств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8486" y="3073323"/>
            <a:ext cx="648072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1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1"/>
            <a:ext cx="78488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Проанализировать обязательные требования к заемщику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36912"/>
            <a:ext cx="7848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Определиться с целью займа, необходимой сумме денежных средств, возможных способах обеспечения обязательств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501008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Сообщить в АСРО «РОС «СОЮЗ» о намерении получить заем (телефон 91-16-16)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Заказать справки об отсутствии судимости (руководитель организации, учредители)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Заказать справку в ИФНС об отсутствии </a:t>
            </a:r>
            <a:r>
              <a:rPr lang="ru-RU" b="1">
                <a:latin typeface="Cambria" panose="02040503050406030204" pitchFamily="18" charset="0"/>
                <a:ea typeface="Cambria" panose="02040503050406030204" pitchFamily="18" charset="0"/>
              </a:rPr>
              <a:t>задолженности 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</a:rPr>
              <a:t>по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налогам, сборам, пени, штрафам, процентам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84784"/>
            <a:ext cx="7848872" cy="86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Произвести рыночную оценку стоимости имущества, если заем планируется обеспечить залогом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36912"/>
            <a:ext cx="78488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Получить в АСРО «РОС «СОЮЗ» контактную информацию сотрудника Филиала "Газпромбанк" (Акционерное общество) "Дальневосточный« для открытия счета (номинальный счет) и заключения четырехсторонних соглашений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Заполнить бланки документов (размещены на сайте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rossouz.ru)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Весь пакет документов сдать в АСРО «РОС «СОЮЗ» (справку об отсутствии судимости можно донести до принятия решения о выдаче займа)</a:t>
            </a:r>
          </a:p>
        </p:txBody>
      </p:sp>
    </p:spTree>
    <p:extLst>
      <p:ext uri="{BB962C8B-B14F-4D97-AF65-F5344CB8AC3E}">
        <p14:creationId xmlns:p14="http://schemas.microsoft.com/office/powerpoint/2010/main" val="106708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787373"/>
            <a:ext cx="7848872" cy="120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 процессе рассмотрения документов, по устному запросу сотрудника АСРО «РОС «СОЮЗ» предоставить дополнительно требуемые документы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212976"/>
            <a:ext cx="78488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Заявка рассматривается в срок не более 10 рабочих дней, решение о выдаче займа принимает Совет АСРО «РОС «СОЮЗ»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При наличии положительного решения, оформляется  договор займа и обеспечение займа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Денежные средства перечисляются на открытый номинальный счет, с которого членом АСРО «РОС «СОЮЗ» производиться расходование средств на цели, указанные в плане расходования займа</a:t>
            </a:r>
          </a:p>
        </p:txBody>
      </p:sp>
    </p:spTree>
    <p:extLst>
      <p:ext uri="{BB962C8B-B14F-4D97-AF65-F5344CB8AC3E}">
        <p14:creationId xmlns:p14="http://schemas.microsoft.com/office/powerpoint/2010/main" val="3245013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Цели получения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ыплата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заработной платы работникам члена саморегулируемой организации, а также уплата в отношении таких работников налога на доходы физических лиц, страховых взносов по обязательному социальному страхованию, страховых взносов по обязательному медицинскому страхованию и страховых взносов по обязательному пенсионному страхованию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Приобретение строительных материалов, конструкций, оборудования для выполнения по заключенным договорам (контрактам) по строительству, реконструкции, капитальному ремонту, сносу объектов капитального строительства, по сохранению объектов культурного наследия в соответствии с 44-ФЗ, 223-ФЗ, 615-ПП, а также для выполнения указанных работ по договорам, заключенным в целях строительства многоквартирных домов и (или) иных объектов недвижимости в соответствии с 214-ФЗ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Цели получения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Уплата вознаграждения банку за предоставление новой банковской гарантии или внесение изменений в ранее выданную банковскую гарантию, обеспечивающих исполнение обязательств подрядчика по договорам подряда</a:t>
            </a:r>
          </a:p>
          <a:p>
            <a:pPr marL="0" indent="0">
              <a:buNone/>
              <a:tabLst>
                <a:tab pos="265113" algn="l"/>
              </a:tabLs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Уплата обеспечения заявки на участие в закупке работ в целях заключения договора подряда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Приобретение строительных материалов, конструкций, оборудования для выполнения работ по строительству, реконструкции, капитальному ремонту объектов здравоохранения, образования, культуры, спорта, иных объектов социального обслуживания населения на основании концессионных соглашений и (или) соглашений о государственно-частном партнерстве,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-частном партнерстве</a:t>
            </a:r>
          </a:p>
          <a:p>
            <a:pPr marL="0" indent="0" algn="just">
              <a:buNone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Приобретение электронных вычислительных машин и типовых программ для них, обеспечивающих формирование и ведение информационной модели объекта капитального строительства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Размеры займа, проценты, срок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Размер займа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 более 15% от 50% средств КФ ОДО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Процент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0,1 % годовых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 для получения займа: до 01.01.2022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 договора займа: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приобретение материалов, конструкций, оборудования по договорам –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более 5 рабочих дней с даты исполнения обязательств, указанной в договоре</a:t>
            </a:r>
          </a:p>
          <a:p>
            <a:pPr lvl="0"/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иные цели –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более 1 года со дня заключения договора займа</a:t>
            </a: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Если необходим заем на разные цели и сроки возврата займа разные – подаются разные заявки!</a:t>
            </a:r>
          </a:p>
          <a:p>
            <a:pPr marL="0" indent="0" algn="ctr">
              <a:buNone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Количество заявок не ограничено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 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получением займа может обратиться каждый член Ассоциации, соответствующий следующим требованиям: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имеет задолженности по зарплате на первое число месяца, предшествующего месяцу, в котором подается заявка на получение займа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имеет задолженности более 300 000 рублей по налогам, сборам, пени,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ш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трафам, процентам</a:t>
            </a:r>
          </a:p>
        </p:txBody>
      </p:sp>
    </p:spTree>
    <p:extLst>
      <p:ext uri="{BB962C8B-B14F-4D97-AF65-F5344CB8AC3E}">
        <p14:creationId xmlns:p14="http://schemas.microsoft.com/office/powerpoint/2010/main" val="130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 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Не в ликвидации и банкротстве (внешнее, управление, конкурсное производство)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Нет административного приостановления деятельности (КоАП РФ)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Нет в РНП (по 44-ФЗ, 223-ФЗ)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у руководителей, учредителей, участников нет судимости за преступления в сфере экономики 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руководители, учредители, участники не привлекались к субсидиарной ответственности  в рамках банкротства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682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8. Имеется возможность обеспечить обязательства по займу: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залог имущества, стоимостью более 30% суммы займа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уступка прав по договору подряда</a:t>
            </a:r>
          </a:p>
          <a:p>
            <a:pPr>
              <a:buFontTx/>
              <a:buChar char="-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оручительство (учредителей, участников, директора, иных лиц)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632</TotalTime>
  <Words>1521</Words>
  <Application>Microsoft Office PowerPoint</Application>
  <PresentationFormat>Экран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Получение займа из Компенсационного фонда обеспечения договорных обязательств  АСРО «РОС «СОЮЗ» </vt:lpstr>
      <vt:lpstr>Нормативно-правовая база:</vt:lpstr>
      <vt:lpstr>Цели получения займа</vt:lpstr>
      <vt:lpstr>Цели получения займа</vt:lpstr>
      <vt:lpstr>Размеры займа, проценты, срок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Дополнительные требования к члену СРО</vt:lpstr>
      <vt:lpstr>Какие требуются документы для займа</vt:lpstr>
      <vt:lpstr>Какие требуются документы для займа</vt:lpstr>
      <vt:lpstr>Какие требуются документы для займа</vt:lpstr>
      <vt:lpstr>Какие требуются документы для займа</vt:lpstr>
      <vt:lpstr>Сроки подачи и рассмотрения заявки</vt:lpstr>
      <vt:lpstr>Основания для отказа в предоставлении займа</vt:lpstr>
      <vt:lpstr>Обязанности члена, получившего заем из КФ ОДО</vt:lpstr>
      <vt:lpstr>Обязанности члена, получившего заем из КФ ОДО</vt:lpstr>
      <vt:lpstr>Обязанности члена, получившего заем из КФ ОДО</vt:lpstr>
      <vt:lpstr>Ответственность члена СРО, получившего заем</vt:lpstr>
      <vt:lpstr>Как получить заем (алгоритм)</vt:lpstr>
      <vt:lpstr>Как получить заем (алгоритм)</vt:lpstr>
      <vt:lpstr>Как получить заем (алгоритм)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60</cp:revision>
  <cp:lastPrinted>2021-03-31T07:21:54Z</cp:lastPrinted>
  <dcterms:created xsi:type="dcterms:W3CDTF">2020-10-02T05:44:16Z</dcterms:created>
  <dcterms:modified xsi:type="dcterms:W3CDTF">2021-04-01T04:15:42Z</dcterms:modified>
</cp:coreProperties>
</file>